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3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2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8" r:id="rId2"/>
    <p:sldId id="547" r:id="rId3"/>
    <p:sldId id="508" r:id="rId4"/>
    <p:sldId id="433" r:id="rId5"/>
    <p:sldId id="554" r:id="rId6"/>
    <p:sldId id="434" r:id="rId7"/>
    <p:sldId id="435" r:id="rId8"/>
    <p:sldId id="559" r:id="rId9"/>
    <p:sldId id="558" r:id="rId10"/>
    <p:sldId id="551" r:id="rId11"/>
    <p:sldId id="509" r:id="rId12"/>
    <p:sldId id="552" r:id="rId13"/>
    <p:sldId id="510" r:id="rId14"/>
    <p:sldId id="550" r:id="rId15"/>
    <p:sldId id="447" r:id="rId16"/>
    <p:sldId id="448" r:id="rId17"/>
    <p:sldId id="512" r:id="rId18"/>
    <p:sldId id="513" r:id="rId19"/>
    <p:sldId id="514" r:id="rId20"/>
    <p:sldId id="565" r:id="rId21"/>
    <p:sldId id="516" r:id="rId22"/>
    <p:sldId id="517" r:id="rId23"/>
    <p:sldId id="519" r:id="rId24"/>
    <p:sldId id="602" r:id="rId25"/>
    <p:sldId id="534" r:id="rId26"/>
    <p:sldId id="520" r:id="rId27"/>
    <p:sldId id="571" r:id="rId28"/>
    <p:sldId id="594" r:id="rId29"/>
    <p:sldId id="593" r:id="rId30"/>
    <p:sldId id="604" r:id="rId31"/>
    <p:sldId id="583" r:id="rId32"/>
    <p:sldId id="603" r:id="rId33"/>
    <p:sldId id="573" r:id="rId34"/>
    <p:sldId id="578" r:id="rId35"/>
    <p:sldId id="595" r:id="rId36"/>
    <p:sldId id="591" r:id="rId37"/>
    <p:sldId id="579" r:id="rId38"/>
    <p:sldId id="582" r:id="rId39"/>
    <p:sldId id="598" r:id="rId40"/>
    <p:sldId id="599" r:id="rId41"/>
    <p:sldId id="597" r:id="rId42"/>
    <p:sldId id="601" r:id="rId43"/>
    <p:sldId id="596" r:id="rId44"/>
    <p:sldId id="600" r:id="rId45"/>
    <p:sldId id="584" r:id="rId46"/>
    <p:sldId id="566" r:id="rId47"/>
    <p:sldId id="567" r:id="rId48"/>
    <p:sldId id="538" r:id="rId49"/>
  </p:sldIdLst>
  <p:sldSz cx="9144000" cy="6858000" type="screen4x3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F00"/>
    <a:srgbClr val="A3F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6" autoAdjust="0"/>
    <p:restoredTop sz="77021" autoAdjust="0"/>
  </p:normalViewPr>
  <p:slideViewPr>
    <p:cSldViewPr snapToGrid="0" snapToObjects="1">
      <p:cViewPr varScale="1">
        <p:scale>
          <a:sx n="64" d="100"/>
          <a:sy n="64" d="100"/>
        </p:scale>
        <p:origin x="134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1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E7665-BAAC-42B1-B972-C861D7B9B2E6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FE06F-56D1-4639-A659-DFBB24AC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8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63FB922-F127-5E47-9B2E-CA730A74DCAB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1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25, 1, 11, 13!, 36 (=2*2*3*3)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are a, q, b, and a mod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60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are a, q, b, and a mod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1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are a, q, b, and a mod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4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7, every non-zero number has an inverse. With 10, not every non-zero number has an inverse.</a:t>
            </a:r>
          </a:p>
          <a:p>
            <a:endParaRPr lang="en-US" dirty="0"/>
          </a:p>
          <a:p>
            <a:r>
              <a:rPr lang="en-US" dirty="0"/>
              <a:t>0, 2, 4, 5, 6, 8 do not have an inverse because they have a </a:t>
            </a:r>
            <a:r>
              <a:rPr lang="en-US" b="1" dirty="0"/>
              <a:t>common factor </a:t>
            </a:r>
            <a:r>
              <a:rPr lang="en-US" dirty="0"/>
              <a:t>with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8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00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16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20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</a:t>
            </a:r>
            <a:r>
              <a:rPr lang="en-US" baseline="0" dirty="0"/>
              <a:t> equation writes 1 = </a:t>
            </a:r>
            <a:r>
              <a:rPr lang="en-US" baseline="0" dirty="0" err="1"/>
              <a:t>gcd</a:t>
            </a:r>
            <a:r>
              <a:rPr lang="en-US" baseline="0" dirty="0"/>
              <a:t>(35,27) as a linear combination of 3 and 2. Want linear combination of 35 and 27.</a:t>
            </a:r>
          </a:p>
          <a:p>
            <a:endParaRPr lang="en-US" baseline="0" dirty="0"/>
          </a:p>
          <a:p>
            <a:r>
              <a:rPr lang="en-US" baseline="0" dirty="0"/>
              <a:t>Equation just above shows how to write 2 as a linear combination of 8 and 3... makes progress toward what we want (bigger numbers).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6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28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36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 = </a:t>
            </a:r>
            <a:r>
              <a:rPr lang="en-US" dirty="0" err="1"/>
              <a:t>kp</a:t>
            </a:r>
            <a:r>
              <a:rPr lang="en-US" dirty="0"/>
              <a:t> and Q = </a:t>
            </a:r>
            <a:r>
              <a:rPr lang="en-US" dirty="0" err="1"/>
              <a:t>jp</a:t>
            </a:r>
            <a:r>
              <a:rPr lang="en-US" dirty="0"/>
              <a:t>, then P – Q = (k – j)p.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48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 = </a:t>
            </a:r>
            <a:r>
              <a:rPr lang="en-US" dirty="0" err="1"/>
              <a:t>kp</a:t>
            </a:r>
            <a:r>
              <a:rPr lang="en-US" dirty="0"/>
              <a:t> and Q = </a:t>
            </a:r>
            <a:r>
              <a:rPr lang="en-US" dirty="0" err="1"/>
              <a:t>jp</a:t>
            </a:r>
            <a:r>
              <a:rPr lang="en-US" dirty="0"/>
              <a:t>, then P – Q = (k – j)p.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90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 = </a:t>
            </a:r>
            <a:r>
              <a:rPr lang="en-US" dirty="0" err="1"/>
              <a:t>kp</a:t>
            </a:r>
            <a:r>
              <a:rPr lang="en-US" dirty="0"/>
              <a:t> and Q = </a:t>
            </a:r>
            <a:r>
              <a:rPr lang="en-US" dirty="0" err="1"/>
              <a:t>jp</a:t>
            </a:r>
            <a:r>
              <a:rPr lang="en-US" dirty="0"/>
              <a:t>, then P – Q = (k – j)p.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56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Ex: mod 16 just throw away 64,</a:t>
            </a:r>
            <a:r>
              <a:rPr lang="en-US" baseline="0" dirty="0"/>
              <a:t> 32, 16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06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-0 and also addition of positive</a:t>
            </a:r>
            <a:r>
              <a:rPr lang="en-US" baseline="0" dirty="0"/>
              <a:t> and </a:t>
            </a:r>
            <a:r>
              <a:rPr lang="en-US" dirty="0"/>
              <a:t>numbers is a different operation (subtraction)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0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we’re doing modular arithmetic anyway, no one can distinguish –x from –x + 2^n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7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we’re doing modular arithmetic anyway, no one can distinguish –x from –x + 2^n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3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we’re doing modular arithmetic anyway, no one can distinguish –x from –x + 2^n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42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2^n – x = 2^n – 1 + 1 – x = (2^n – 1) – x + 1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prove this later 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32AF24-FAF0-DF46-80F4-BB02681558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30.png"/><Relationship Id="rId4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7.xml"/><Relationship Id="rId7" Type="http://schemas.openxmlformats.org/officeDocument/2006/relationships/image" Target="../media/image30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81.png"/><Relationship Id="rId4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0.png"/><Relationship Id="rId5" Type="http://schemas.openxmlformats.org/officeDocument/2006/relationships/tags" Target="../tags/tag17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80.png"/><Relationship Id="rId5" Type="http://schemas.openxmlformats.org/officeDocument/2006/relationships/tags" Target="../tags/tag20.xml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4.xml"/><Relationship Id="rId7" Type="http://schemas.openxmlformats.org/officeDocument/2006/relationships/tags" Target="../tags/tag2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61.png"/><Relationship Id="rId5" Type="http://schemas.openxmlformats.org/officeDocument/2006/relationships/tags" Target="../tags/tag26.xml"/><Relationship Id="rId4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0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71.png"/><Relationship Id="rId5" Type="http://schemas.openxmlformats.org/officeDocument/2006/relationships/tags" Target="../tags/tag28.xml"/><Relationship Id="rId4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90.png"/><Relationship Id="rId5" Type="http://schemas.openxmlformats.org/officeDocument/2006/relationships/tags" Target="../tags/tag30.xml"/><Relationship Id="rId4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0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NULL"/><Relationship Id="rId5" Type="http://schemas.openxmlformats.org/officeDocument/2006/relationships/tags" Target="NULL"/><Relationship Id="rId4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80.png"/><Relationship Id="rId5" Type="http://schemas.openxmlformats.org/officeDocument/2006/relationships/image" Target="NULL"/><Relationship Id="rId4" Type="http://schemas.openxmlformats.org/officeDocument/2006/relationships/tags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80.png"/><Relationship Id="rId5" Type="http://schemas.openxmlformats.org/officeDocument/2006/relationships/image" Target="../media/image212.png"/><Relationship Id="rId4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70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80.png"/><Relationship Id="rId5" Type="http://schemas.openxmlformats.org/officeDocument/2006/relationships/image" Target="../media/image212.png"/><Relationship Id="rId4" Type="http://schemas.openxmlformats.org/officeDocument/2006/relationships/tags" Target="../tags/tag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80.png"/><Relationship Id="rId5" Type="http://schemas.openxmlformats.org/officeDocument/2006/relationships/image" Target="NULL"/><Relationship Id="rId4" Type="http://schemas.openxmlformats.org/officeDocument/2006/relationships/tags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80.png"/><Relationship Id="rId5" Type="http://schemas.openxmlformats.org/officeDocument/2006/relationships/image" Target="NULL"/><Relationship Id="rId4" Type="http://schemas.openxmlformats.org/officeDocument/2006/relationships/tags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80.png"/><Relationship Id="rId5" Type="http://schemas.openxmlformats.org/officeDocument/2006/relationships/image" Target="NULL"/><Relationship Id="rId4" Type="http://schemas.openxmlformats.org/officeDocument/2006/relationships/tags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NULL"/><Relationship Id="rId5" Type="http://schemas.openxmlformats.org/officeDocument/2006/relationships/tags" Target="NULL"/><Relationship Id="rId4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50.png"/><Relationship Id="rId5" Type="http://schemas.openxmlformats.org/officeDocument/2006/relationships/tags" Target="../tags/tag48.xml"/><Relationship Id="rId4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60.png"/><Relationship Id="rId5" Type="http://schemas.openxmlformats.org/officeDocument/2006/relationships/tags" Target="../tags/tag50.xml"/><Relationship Id="rId4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20.png"/><Relationship Id="rId5" Type="http://schemas.openxmlformats.org/officeDocument/2006/relationships/tags" Target="../tags/tag52.xml"/><Relationship Id="rId4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5" Type="http://schemas.openxmlformats.org/officeDocument/2006/relationships/image" Target="../media/image23.png"/><Relationship Id="rId4" Type="http://schemas.openxmlformats.org/officeDocument/2006/relationships/image" Target="../media/image221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311: Foundations of Computing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99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Lecture 11:  Application, Primes, GCD</a:t>
            </a:r>
          </a:p>
        </p:txBody>
      </p:sp>
      <p:pic>
        <p:nvPicPr>
          <p:cNvPr id="5" name="Picture 2" descr="http://imgs.xkcd.com/comics/code_talkers.png">
            <a:extLst>
              <a:ext uri="{FF2B5EF4-FFF2-40B4-BE49-F238E27FC236}">
                <a16:creationId xmlns:a16="http://schemas.microsoft.com/office/drawing/2014/main" id="{C01F88B1-C39F-734B-8D2C-693D1179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832" y="2276597"/>
            <a:ext cx="5116336" cy="406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Two’s Complement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libri" charset="0"/>
                  </a:rPr>
                  <a:t>For                         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libri" charset="0"/>
                  </a:rPr>
                  <a:t> </a:t>
                </a:r>
                <a:r>
                  <a:rPr lang="en-US" dirty="0">
                    <a:latin typeface="Calibri" charset="0"/>
                  </a:rPr>
                  <a:t>is represented by the binary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  <a:latin typeface="Calibri" charset="0"/>
                </a:endParaRPr>
              </a:p>
              <a:p>
                <a:pPr lvl="1"/>
                <a:r>
                  <a:rPr lang="en-US" dirty="0">
                    <a:latin typeface="Calibri" charset="0"/>
                  </a:rPr>
                  <a:t>How do we calculate –x from x?</a:t>
                </a:r>
              </a:p>
              <a:p>
                <a:pPr lvl="1"/>
                <a:r>
                  <a:rPr lang="en-US" dirty="0">
                    <a:latin typeface="Calibri" charset="0"/>
                  </a:rPr>
                  <a:t>E.g., what happens for “</a:t>
                </a:r>
                <a:r>
                  <a:rPr lang="en-US" sz="2400" dirty="0">
                    <a:latin typeface="Monaco" pitchFamily="2" charset="77"/>
                  </a:rPr>
                  <a:t>return –x;</a:t>
                </a:r>
                <a:r>
                  <a:rPr lang="en-US" dirty="0">
                    <a:latin typeface="Calibri" charset="0"/>
                  </a:rPr>
                  <a:t>” in Java?</a:t>
                </a:r>
              </a:p>
              <a:p>
                <a:endParaRPr lang="en-US" dirty="0">
                  <a:latin typeface="Calibri" charset="0"/>
                </a:endParaRPr>
              </a:p>
              <a:p>
                <a:endParaRPr lang="en-US" dirty="0">
                  <a:latin typeface="Calibri" charset="0"/>
                </a:endParaRPr>
              </a:p>
              <a:p>
                <a:r>
                  <a:rPr lang="en-US" dirty="0">
                    <a:latin typeface="Calibri" charset="0"/>
                  </a:rPr>
                  <a:t>To compute this, flip the bits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>
                    <a:latin typeface="Calibri" charset="0"/>
                  </a:rPr>
                  <a:t> then add 1!</a:t>
                </a:r>
              </a:p>
              <a:p>
                <a:pPr lvl="1"/>
                <a:r>
                  <a:rPr lang="en-US" dirty="0">
                    <a:latin typeface="Calibri" charset="0"/>
                  </a:rPr>
                  <a:t>All 1’s string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Calibri" charset="0"/>
                  </a:rPr>
                  <a:t>, so</a:t>
                </a:r>
              </a:p>
              <a:p>
                <a:pPr lvl="2"/>
                <a:r>
                  <a:rPr lang="en-US" sz="2800" dirty="0">
                    <a:latin typeface="Calibri" charset="0"/>
                  </a:rPr>
                  <a:t>Flip the bits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>
                    <a:latin typeface="Calibri" charset="0"/>
                  </a:rPr>
                  <a:t> </a:t>
                </a:r>
                <a:r>
                  <a:rPr lang="en-US" sz="2800" dirty="0">
                    <a:latin typeface="Calibri" charset="0"/>
                    <a:sym typeface="Symbol" charset="0"/>
                  </a:rPr>
                  <a:t>means</a:t>
                </a:r>
                <a:r>
                  <a:rPr lang="en-US" sz="2800" dirty="0">
                    <a:latin typeface="Calibri" charset="0"/>
                  </a:rPr>
                  <a:t> replace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>
                    <a:latin typeface="Calibri" charset="0"/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b="0" dirty="0">
                  <a:solidFill>
                    <a:srgbClr val="C00000"/>
                  </a:solidFill>
                  <a:latin typeface="Calibri" charset="0"/>
                </a:endParaRPr>
              </a:p>
              <a:p>
                <a:pPr lvl="2"/>
                <a:r>
                  <a:rPr lang="en-US" sz="2800" dirty="0">
                    <a:latin typeface="Calibri" charset="0"/>
                  </a:rPr>
                  <a:t>Then add 1 to get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C00000"/>
                  </a:solidFill>
                  <a:latin typeface="Calibri" charset="0"/>
                </a:endParaRPr>
              </a:p>
            </p:txBody>
          </p:sp>
        </mc:Choice>
        <mc:Fallback xmlns="">
          <p:sp>
            <p:nvSpPr>
              <p:cNvPr id="12291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78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1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4" y="1293147"/>
            <a:ext cx="2334768" cy="5242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01926C-31EB-EF48-BE89-C93141B9C583}"/>
                  </a:ext>
                </a:extLst>
              </p:cNvPr>
              <p:cNvSpPr txBox="1"/>
              <p:nvPr/>
            </p:nvSpPr>
            <p:spPr>
              <a:xfrm>
                <a:off x="2155371" y="3639516"/>
                <a:ext cx="3937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01926C-31EB-EF48-BE89-C93141B9C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3639516"/>
                <a:ext cx="39372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9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57199" y="1244160"/>
                <a:ext cx="8370711" cy="514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Scenario:  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Franklin Gothic Medium" panose="020B0603020102020204" pitchFamily="34" charset="0"/>
                  </a:rPr>
                  <a:t>Map a small number of data values from a large domain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0, 1, …,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 ...</a:t>
                </a:r>
              </a:p>
              <a:p>
                <a:pPr marL="457200" lvl="1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...into a small set of locations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0,1,…,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so one can quickly check if some value is present</a:t>
                </a:r>
              </a:p>
              <a:p>
                <a:pPr lvl="2"/>
                <a:r>
                  <a:rPr lang="en-US" sz="1400" dirty="0">
                    <a:latin typeface="Franklin Gothic Medium" panose="020B0603020102020204" pitchFamily="34" charset="0"/>
                  </a:rPr>
                  <a:t>						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/>
                      </a:rPr>
                      <m:t>hash</m:t>
                    </m:r>
                    <m:d>
                      <m:d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a prime close 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𝑛</m:t>
                    </m:r>
                  </m:oMath>
                </a14:m>
                <a:endParaRPr lang="en-US" sz="2800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/>
                      </a:rPr>
                      <m:t>hash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𝑎𝑥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𝑏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)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/>
                      </a:rPr>
                      <m:t>mod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pPr lvl="2"/>
                <a:r>
                  <a:rPr lang="en-US" sz="900" dirty="0">
                    <a:latin typeface="Franklin Gothic Medium" panose="020B0603020102020204" pitchFamily="34" charset="0"/>
                  </a:rPr>
                  <a:t>				</a:t>
                </a:r>
              </a:p>
              <a:p>
                <a:r>
                  <a:rPr lang="en-US" sz="2800" dirty="0">
                    <a:latin typeface="Franklin Gothic Medium" panose="020B0603020102020204" pitchFamily="34" charset="0"/>
                  </a:rPr>
                  <a:t>Depends on all of the bits of the data </a:t>
                </a:r>
              </a:p>
              <a:p>
                <a:pPr lvl="1"/>
                <a:r>
                  <a:rPr lang="en-US" sz="2400" dirty="0">
                    <a:latin typeface="Franklin Gothic Medium" panose="020B0603020102020204" pitchFamily="34" charset="0"/>
                  </a:rPr>
                  <a:t>helps avoid collisions due to similar values</a:t>
                </a:r>
              </a:p>
              <a:p>
                <a:pPr lvl="1"/>
                <a:r>
                  <a:rPr lang="en-US" sz="2400" dirty="0">
                    <a:latin typeface="Franklin Gothic Medium" panose="020B0603020102020204" pitchFamily="34" charset="0"/>
                  </a:rPr>
                  <a:t>need to manage them if they occur</a:t>
                </a:r>
              </a:p>
            </p:txBody>
          </p:sp>
        </mc:Choice>
        <mc:Fallback xmlns="">
          <p:sp>
            <p:nvSpPr>
              <p:cNvPr id="143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457199" y="1244160"/>
                <a:ext cx="8370711" cy="5140800"/>
              </a:xfrm>
              <a:blipFill>
                <a:blip r:embed="rId5"/>
                <a:stretch>
                  <a:fillRect l="-1667" t="-1232" b="-4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5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82BA-4141-634D-8411-0A603324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27078-8EF5-4640-B371-15DB5B283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hash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mod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a prime close to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/>
                      </a:rPr>
                      <m:t>𝑛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deterministic function with random-</a:t>
                </a:r>
                <a:r>
                  <a:rPr lang="en-US" sz="2800" dirty="0" err="1"/>
                  <a:t>ish</a:t>
                </a:r>
                <a:r>
                  <a:rPr lang="en-US" sz="2800" dirty="0"/>
                  <a:t> behavior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Applications</a:t>
                </a:r>
              </a:p>
              <a:p>
                <a:pPr lvl="1"/>
                <a:r>
                  <a:rPr lang="en-US" sz="2400" dirty="0"/>
                  <a:t>map integer to location in array (hash tables)</a:t>
                </a:r>
              </a:p>
              <a:p>
                <a:pPr lvl="1"/>
                <a:r>
                  <a:rPr lang="en-US" sz="2400" dirty="0"/>
                  <a:t>map user ID or IP address to machine</a:t>
                </a:r>
              </a:p>
              <a:p>
                <a:pPr lvl="2"/>
                <a:r>
                  <a:rPr lang="en-US" sz="2000" dirty="0"/>
                  <a:t>requests from the same user / IP address go to the same machine</a:t>
                </a:r>
              </a:p>
              <a:p>
                <a:pPr lvl="2"/>
                <a:r>
                  <a:rPr lang="en-US" sz="2000" dirty="0"/>
                  <a:t>requests from different users / IP addresses spread randomly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27078-8EF5-4640-B371-15DB5B283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19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Pseudo-Random Number Generation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7511" y="1257300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Linear </a:t>
            </a:r>
            <a:r>
              <a:rPr lang="en-US" sz="2800" dirty="0" err="1">
                <a:solidFill>
                  <a:srgbClr val="C00000"/>
                </a:solidFill>
                <a:latin typeface="Franklin Gothic Medium" panose="020B0603020102020204" pitchFamily="34" charset="0"/>
              </a:rPr>
              <a:t>Congruential</a:t>
            </a: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 method</a:t>
            </a:r>
          </a:p>
        </p:txBody>
      </p:sp>
      <p:sp>
        <p:nvSpPr>
          <p:cNvPr id="15364" name="TextBox 3" hidden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6324600"/>
            <a:ext cx="3133725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m = 10,  a = 3,  c = 2,  x</a:t>
            </a:r>
            <a:r>
              <a:rPr lang="en-US" baseline="-25000"/>
              <a:t>0</a:t>
            </a:r>
            <a:r>
              <a:rPr lang="en-US"/>
              <a:t>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11021" y="1921929"/>
                <a:ext cx="5249333" cy="5847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ea typeface="MS PGothic" pitchFamily="34" charset="-128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MS PGothic" pitchFamily="34" charset="-128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  <a:ea typeface="MS PGothic" pitchFamily="34" charset="-128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  <a:ea typeface="MS PGothic" pitchFamily="34" charset="-128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𝑐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  <a:ea typeface="MS PGothic" pitchFamily="34" charset="-128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  <a:ea typeface="MS PGothic" pitchFamily="34" charset="-128"/>
                          <a:cs typeface="+mn-cs"/>
                        </a:rPr>
                        <m:t>mod</m:t>
                      </m:r>
                      <m:r>
                        <a:rPr lang="en-US" sz="3200" b="0" i="1" smtClean="0">
                          <a:latin typeface="Cambria Math"/>
                          <a:ea typeface="MS PGothic" pitchFamily="34" charset="-128"/>
                          <a:cs typeface="+mn-cs"/>
                        </a:rPr>
                        <m:t> </m:t>
                      </m:r>
                      <m:r>
                        <a:rPr lang="en-US" sz="3200" b="0" i="1" smtClean="0">
                          <a:latin typeface="Cambria Math"/>
                          <a:ea typeface="MS PGothic" pitchFamily="34" charset="-128"/>
                          <a:cs typeface="+mn-cs"/>
                        </a:rPr>
                        <m:t>𝑚</m:t>
                      </m:r>
                    </m:oMath>
                  </m:oMathPara>
                </a14:m>
                <a:endParaRPr lang="en-US" sz="3200" i="1" dirty="0"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111021" y="1921929"/>
                <a:ext cx="5249333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25689" y="3285065"/>
                <a:ext cx="622401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Franklin Gothic Medium"/>
                    <a:cs typeface="Franklin Gothic Medium"/>
                  </a:rPr>
                  <a:t>Choose random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sz="2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latin typeface="Cambria Math"/>
                      </a:rPr>
                      <m:t>, </m:t>
                    </m:r>
                    <m:r>
                      <a:rPr lang="en-US" sz="2800" i="1" dirty="0" smtClean="0">
                        <a:latin typeface="Cambria Math"/>
                        <a:cs typeface="Franklin Gothic Medium"/>
                      </a:rPr>
                      <m:t>𝑎</m:t>
                    </m:r>
                  </m:oMath>
                </a14:m>
                <a:r>
                  <a:rPr lang="en-US" sz="28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  <a:cs typeface="Franklin Gothic Medium"/>
                      </a:rPr>
                      <m:t>𝑐</m:t>
                    </m:r>
                  </m:oMath>
                </a14:m>
                <a:r>
                  <a:rPr lang="en-US" sz="28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  <a:cs typeface="Franklin Gothic Medium"/>
                      </a:rPr>
                      <m:t>𝑚</m:t>
                    </m:r>
                  </m:oMath>
                </a14:m>
                <a:r>
                  <a:rPr lang="en-US" sz="2800" dirty="0">
                    <a:latin typeface="Franklin Gothic Medium"/>
                    <a:cs typeface="Franklin Gothic Medium"/>
                  </a:rPr>
                  <a:t> and produce</a:t>
                </a:r>
              </a:p>
              <a:p>
                <a:r>
                  <a:rPr lang="en-US" sz="2800" dirty="0">
                    <a:latin typeface="Franklin Gothic Medium"/>
                    <a:cs typeface="Franklin Gothic Medium"/>
                  </a:rPr>
                  <a:t>a long 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Franklin Gothic Medium"/>
                    <a:cs typeface="Franklin Gothic Medium"/>
                  </a:rPr>
                  <a:t>’s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9" y="3285065"/>
                <a:ext cx="6224012" cy="954107"/>
              </a:xfrm>
              <a:prstGeom prst="rect">
                <a:avLst/>
              </a:prstGeom>
              <a:blipFill rotWithShape="1">
                <a:blip r:embed="rId8"/>
                <a:stretch>
                  <a:fillRect l="-2057" t="-5769" r="-88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1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62" y="1912864"/>
            <a:ext cx="6565392" cy="24932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6947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99D2-6BC8-BF4A-9E26-9072FCF4B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13185"/>
            <a:ext cx="7772400" cy="815815"/>
          </a:xfrm>
        </p:spPr>
        <p:txBody>
          <a:bodyPr/>
          <a:lstStyle/>
          <a:p>
            <a:r>
              <a:rPr lang="en-US" dirty="0"/>
              <a:t>More Number Theory</a:t>
            </a:r>
            <a:br>
              <a:rPr lang="en-US" dirty="0"/>
            </a:br>
            <a:r>
              <a:rPr lang="en-US" sz="3600" dirty="0"/>
              <a:t>Primes and GCD</a:t>
            </a:r>
          </a:p>
        </p:txBody>
      </p:sp>
    </p:spTree>
    <p:extLst>
      <p:ext uri="{BB962C8B-B14F-4D97-AF65-F5344CB8AC3E}">
        <p14:creationId xmlns:p14="http://schemas.microsoft.com/office/powerpoint/2010/main" val="426532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>
                <a:latin typeface="Franklin Gothic Medium" panose="020B0603020102020204" pitchFamily="34" charset="0"/>
              </a:rPr>
              <a:t>Primality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1378" y="1329267"/>
            <a:ext cx="7924800" cy="9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An integer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p</a:t>
            </a: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 greater than 1 is called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prime</a:t>
            </a: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 if the only positive factors of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p</a:t>
            </a: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 are 1 and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p</a:t>
            </a: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378" y="3606809"/>
            <a:ext cx="7924800" cy="9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A positive integer that is greater than 1 and is not prime is called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composite</a:t>
            </a:r>
            <a:r>
              <a:rPr lang="en-US" dirty="0">
                <a:latin typeface="Arial" pitchFamily="34" charset="0"/>
                <a:ea typeface="MS PGothic" pitchFamily="34" charset="-128"/>
                <a:cs typeface="+mn-cs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AC9E46-EBA7-DA47-B1EC-06DB7CC868AC}"/>
                  </a:ext>
                </a:extLst>
              </p:cNvPr>
              <p:cNvSpPr txBox="1"/>
              <p:nvPr/>
            </p:nvSpPr>
            <p:spPr>
              <a:xfrm>
                <a:off x="963912" y="2668142"/>
                <a:ext cx="74082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&gt; 1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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∀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(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Symbol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Symbol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Symbol" charset="0"/>
                            </a:rPr>
                            <m:t>&gt;0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∧(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|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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=1)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∨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AC9E46-EBA7-DA47-B1EC-06DB7CC86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12" y="2668142"/>
                <a:ext cx="7408246" cy="461665"/>
              </a:xfrm>
              <a:prstGeom prst="rect">
                <a:avLst/>
              </a:prstGeom>
              <a:blipFill>
                <a:blip r:embed="rId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37049C-8AD0-DB4A-A401-404FAEC5790E}"/>
                  </a:ext>
                </a:extLst>
              </p:cNvPr>
              <p:cNvSpPr txBox="1"/>
              <p:nvPr/>
            </p:nvSpPr>
            <p:spPr>
              <a:xfrm>
                <a:off x="1095623" y="5067068"/>
                <a:ext cx="6896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𝑝</m:t>
                      </m:r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&gt; 1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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anklin Gothic Medium" charset="0"/>
                          <a:sym typeface="Symbol" charset="0"/>
                        </a:rPr>
                        <m:t>∃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(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Symbol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Symbol" charset="0"/>
                            </a:rPr>
                            <m:t>𝑥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Symbol" charset="0"/>
                            </a:rPr>
                            <m:t>&gt;0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∧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|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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1)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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37049C-8AD0-DB4A-A401-404FAEC5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623" y="5067068"/>
                <a:ext cx="6896310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42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Fundamental Theorem of Arithmetic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4550" y="1317972"/>
            <a:ext cx="7391400" cy="9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Every positive integer greater than 1 has a “unique” prime factorization</a:t>
            </a:r>
          </a:p>
        </p:txBody>
      </p:sp>
      <p:sp>
        <p:nvSpPr>
          <p:cNvPr id="23559" name="TextBox 9"/>
          <p:cNvSpPr txBox="1">
            <a:spLocks noChangeArrowheads="1"/>
          </p:cNvSpPr>
          <p:nvPr/>
        </p:nvSpPr>
        <p:spPr bwMode="auto">
          <a:xfrm>
            <a:off x="1916286" y="2819394"/>
            <a:ext cx="5638082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48 =  2 • 2 • 2 • 2 • 3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591 = 3 • 197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45,523 = 45,523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321,950 = 2 • 5 • 5 • 47 • 137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1,234,567,890 = 2 • 3 • 3 • 5 • 3,607 • 3,803</a:t>
            </a:r>
          </a:p>
        </p:txBody>
      </p:sp>
    </p:spTree>
    <p:extLst>
      <p:ext uri="{BB962C8B-B14F-4D97-AF65-F5344CB8AC3E}">
        <p14:creationId xmlns:p14="http://schemas.microsoft.com/office/powerpoint/2010/main" val="45151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Algorithmic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/>
              <a:lstStyle/>
              <a:p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Multiplication</a:t>
                </a: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Given primes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calculate their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Franklin Gothic Medium" panose="020B0603020102020204" pitchFamily="34" charset="0"/>
                </a:endParaRPr>
              </a:p>
              <a:p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Factoring</a:t>
                </a: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Given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determine the prime factorization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1389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50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Factoring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379" y="1114773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Factor the following 232 digit number </a:t>
            </a:r>
            <a:r>
              <a:rPr lang="en-US" dirty="0">
                <a:solidFill>
                  <a:srgbClr val="C00000"/>
                </a:solidFill>
                <a:latin typeface="Calibri" charset="0"/>
              </a:rPr>
              <a:t>[RSA768]:</a:t>
            </a:r>
          </a:p>
        </p:txBody>
      </p:sp>
      <p:sp>
        <p:nvSpPr>
          <p:cNvPr id="10244" name="Text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902174"/>
            <a:ext cx="7467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/>
          </a:p>
          <a:p>
            <a:pPr eaLnBrk="1" hangingPunct="1"/>
            <a:r>
              <a:rPr lang="en-US"/>
              <a:t> 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408290" y="2051745"/>
            <a:ext cx="6248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1230186684530117755130494958384962720772853569595334792197322452151726400507263657518745202199786469389956474942774063845925192557326303453731548268507917026122142913461670429214311602221240479274737794080665351419597459856902143413</a:t>
            </a:r>
          </a:p>
        </p:txBody>
      </p:sp>
    </p:spTree>
    <p:extLst>
      <p:ext uri="{BB962C8B-B14F-4D97-AF65-F5344CB8AC3E}">
        <p14:creationId xmlns:p14="http://schemas.microsoft.com/office/powerpoint/2010/main" val="1760304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457200" y="598311"/>
            <a:ext cx="8382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1230186684530117755130494958384962720772853569595334792197322452151726400507263657518745202199786469389956474942774063845925192557326303453731548268507917026122142913461670429214311602221240479274737794080665351419597459856902143413</a:t>
            </a: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457200" y="3048000"/>
            <a:ext cx="838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400"/>
              <a:t>33478071698956898786044169848212690817704794983713768568912431388982883793878002287614711652531743087737814467999489</a:t>
            </a: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533400" y="4831647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400" dirty="0"/>
              <a:t>36746043666799590428244633799627952632279158164343087642676032283815739666511279233373417143396810270092798736308917</a:t>
            </a:r>
          </a:p>
        </p:txBody>
      </p:sp>
      <p:sp>
        <p:nvSpPr>
          <p:cNvPr id="2" name="Equal 1"/>
          <p:cNvSpPr/>
          <p:nvPr/>
        </p:nvSpPr>
        <p:spPr>
          <a:xfrm>
            <a:off x="4103511" y="2492022"/>
            <a:ext cx="457200" cy="457200"/>
          </a:xfrm>
          <a:prstGeom prst="mathEqual">
            <a:avLst>
              <a:gd name="adj1" fmla="val 11230"/>
              <a:gd name="adj2" fmla="val 1176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4114800" y="4193823"/>
            <a:ext cx="533400" cy="457200"/>
          </a:xfrm>
          <a:prstGeom prst="mathMultiply">
            <a:avLst>
              <a:gd name="adj1" fmla="val 1123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9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class: Modular Arithmetic: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03284" y="3518691"/>
                <a:ext cx="513743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b="1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then </a:t>
                </a:r>
              </a:p>
              <a:p>
                <a:pPr>
                  <a:defRPr/>
                </a:pPr>
                <a:r>
                  <a:rPr lang="en-US" sz="2400" b="1" dirty="0">
                    <a:latin typeface="Arial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b="1" dirty="0">
                    <a:latin typeface="Arial" pitchFamily="34" charset="0"/>
                  </a:rPr>
                  <a:t> </a:t>
                </a:r>
                <a:r>
                  <a:rPr lang="en-US" sz="2400" dirty="0">
                    <a:latin typeface="Arial" pitchFamily="34" charset="0"/>
                  </a:rPr>
                  <a:t>and</a:t>
                </a:r>
              </a:p>
              <a:p>
                <a:pPr>
                  <a:defRPr/>
                </a:pPr>
                <a:r>
                  <a:rPr lang="en-US" sz="2400" b="1" dirty="0">
                    <a:latin typeface="Arial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𝒂𝒄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𝒃𝒄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1" i="1" dirty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b="1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284" y="3518691"/>
                <a:ext cx="5137431" cy="1200329"/>
              </a:xfrm>
              <a:prstGeom prst="rect">
                <a:avLst/>
              </a:prstGeom>
              <a:blipFill>
                <a:blip r:embed="rId3"/>
                <a:stretch>
                  <a:fillRect l="-1777" t="-301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57200" y="3493769"/>
            <a:ext cx="1426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Corollary: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616B93-F5DA-2E46-ADD3-6A89DEAE6957}"/>
                  </a:ext>
                </a:extLst>
              </p:cNvPr>
              <p:cNvSpPr txBox="1"/>
              <p:nvPr/>
            </p:nvSpPr>
            <p:spPr>
              <a:xfrm>
                <a:off x="886579" y="2032003"/>
                <a:ext cx="6138475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>
                    <a:latin typeface="Arial" pitchFamily="34" charset="0"/>
                  </a:rPr>
                  <a:t> then 	     		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b="1" dirty="0">
                    <a:latin typeface="Arial" pitchFamily="34" charset="0"/>
                  </a:rPr>
                  <a:t> </a:t>
                </a:r>
                <a:r>
                  <a:rPr lang="en-US" sz="2400" dirty="0">
                    <a:latin typeface="Arial" pitchFamily="34" charset="0"/>
                  </a:rPr>
                  <a:t>and  </a:t>
                </a:r>
              </a:p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𝒂𝒄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𝒃𝒅</m:t>
                    </m:r>
                    <m:r>
                      <a:rPr lang="en-US" sz="240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sz="2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616B93-F5DA-2E46-ADD3-6A89DEAE6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79" y="2032003"/>
                <a:ext cx="6138475" cy="1200329"/>
              </a:xfrm>
              <a:prstGeom prst="rect">
                <a:avLst/>
              </a:prstGeom>
              <a:blipFill>
                <a:blip r:embed="rId4"/>
                <a:stretch>
                  <a:fillRect l="-1388" t="-301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B17FE-8678-7149-B14E-7ED2E3F3086D}"/>
                  </a:ext>
                </a:extLst>
              </p:cNvPr>
              <p:cNvSpPr txBox="1"/>
              <p:nvPr/>
            </p:nvSpPr>
            <p:spPr>
              <a:xfrm>
                <a:off x="886579" y="1199621"/>
                <a:ext cx="8044962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b="1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b="1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B17FE-8678-7149-B14E-7ED2E3F3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79" y="1199621"/>
                <a:ext cx="8044962" cy="461665"/>
              </a:xfrm>
              <a:prstGeom prst="rect">
                <a:avLst/>
              </a:prstGeom>
              <a:blipFill>
                <a:blip r:embed="rId5"/>
                <a:stretch>
                  <a:fillRect l="-1059" t="-7692" b="-2820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457200" y="4978198"/>
            <a:ext cx="8365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These allow us to solve problems in modular arithmetic, e.g.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add/subtract numbers from both sides of equations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multiply numbers on both sides of equations.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Franklin Gothic Medium"/>
                <a:cs typeface="Franklin Gothic Medium"/>
              </a:rPr>
              <a:t>use chains of equivalences</a:t>
            </a:r>
          </a:p>
        </p:txBody>
      </p:sp>
    </p:spTree>
    <p:extLst>
      <p:ext uri="{BB962C8B-B14F-4D97-AF65-F5344CB8AC3E}">
        <p14:creationId xmlns:p14="http://schemas.microsoft.com/office/powerpoint/2010/main" val="2994680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Famous Algorithmic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57200" y="1244160"/>
                <a:ext cx="8229600" cy="2691736"/>
              </a:xfrm>
            </p:spPr>
            <p:txBody>
              <a:bodyPr/>
              <a:lstStyle/>
              <a:p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Factoring</a:t>
                </a: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Given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determine the prime factorization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Primality Testing</a:t>
                </a: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Given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determine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 is prime</a:t>
                </a:r>
              </a:p>
              <a:p>
                <a:pPr marL="0" indent="0">
                  <a:buNone/>
                </a:pPr>
                <a:endParaRPr lang="en-US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457200" y="1244160"/>
                <a:ext cx="8229600" cy="2691736"/>
              </a:xfrm>
              <a:blipFill>
                <a:blip r:embed="rId6"/>
                <a:stretch>
                  <a:fillRect l="-1389" t="-2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E2720DE-4A5C-D188-89EB-DC466A5D56E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57200" y="4485089"/>
            <a:ext cx="8229600" cy="16506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Factoring</a:t>
            </a:r>
            <a:r>
              <a:rPr lang="en-US" sz="2800" dirty="0">
                <a:latin typeface="Franklin Gothic Medium" panose="020B0603020102020204" pitchFamily="34" charset="0"/>
              </a:rPr>
              <a:t> is hard</a:t>
            </a:r>
          </a:p>
          <a:p>
            <a:pPr lvl="1"/>
            <a:r>
              <a:rPr lang="en-US" sz="2200" dirty="0">
                <a:latin typeface="Franklin Gothic Medium" panose="020B0603020102020204" pitchFamily="34" charset="0"/>
              </a:rPr>
              <a:t>(on a classical computer)</a:t>
            </a:r>
            <a:endParaRPr lang="en-US" sz="2200" dirty="0">
              <a:solidFill>
                <a:srgbClr val="C00000"/>
              </a:solidFill>
              <a:latin typeface="Franklin Gothic Medium" panose="020B0603020102020204" pitchFamily="34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Primality Testing</a:t>
            </a:r>
            <a:r>
              <a:rPr lang="en-US" sz="2800" dirty="0">
                <a:latin typeface="Franklin Gothic Medium" panose="020B0603020102020204" pitchFamily="34" charset="0"/>
              </a:rPr>
              <a:t> is easy</a:t>
            </a:r>
            <a:endParaRPr lang="en-US" dirty="0">
              <a:latin typeface="Franklin Gothic Medium" panose="020B06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Greatest Common Divisor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57200" y="1244160"/>
                <a:ext cx="7162800" cy="514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C00000"/>
                    </a:solidFill>
                    <a:latin typeface="Calibri" charset="0"/>
                  </a:rPr>
                  <a:t>GCD(a, b)</a:t>
                </a:r>
                <a:r>
                  <a:rPr lang="en-US" sz="2800" dirty="0">
                    <a:latin typeface="Calibri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	Largest integer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800" dirty="0">
                    <a:latin typeface="Franklin Gothic Medium" panose="020B06030201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𝑏</m:t>
                    </m:r>
                  </m:oMath>
                </a14:m>
                <a:endParaRPr lang="en-US" sz="2800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pPr>
                  <a:buFont typeface="Arial" charset="0"/>
                  <a:buChar char="•"/>
                </a:pPr>
                <a:endParaRPr lang="en-US" sz="2800" dirty="0">
                  <a:latin typeface="Calibri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GCD(100, 125)	=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GCD(17, 49) 		=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GCD(11, 66)		=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GCD(13, 0) 		=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GCD(180, 252) 	=</a:t>
                </a:r>
              </a:p>
            </p:txBody>
          </p:sp>
        </mc:Choice>
        <mc:Fallback xmlns="">
          <p:sp>
            <p:nvSpPr>
              <p:cNvPr id="1229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457200" y="1244160"/>
                <a:ext cx="7162800" cy="5140800"/>
              </a:xfrm>
              <a:blipFill>
                <a:blip r:embed="rId6"/>
                <a:stretch>
                  <a:fillRect l="-1702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FD09A9-845E-364F-B233-140F3D302FB1}"/>
                  </a:ext>
                </a:extLst>
              </p:cNvPr>
              <p:cNvSpPr txBox="1"/>
              <p:nvPr/>
            </p:nvSpPr>
            <p:spPr>
              <a:xfrm>
                <a:off x="0" y="6077927"/>
                <a:ext cx="91581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 GCD(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  <a:sym typeface="Symbol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  <a:sym typeface="Symbol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)  </a:t>
                </a:r>
                <a:r>
                  <a:rPr lang="en-US" sz="2400" dirty="0" err="1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iff</a:t>
                </a:r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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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0"/>
                      </a:rPr>
                      <m:t>∀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  <a:sym typeface="Symbol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𝑎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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 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𝑏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𝑑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0"/>
                      </a:rPr>
                      <m:t>)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FD09A9-845E-364F-B233-140F3D302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927"/>
                <a:ext cx="9158148" cy="461665"/>
              </a:xfrm>
              <a:prstGeom prst="rect">
                <a:avLst/>
              </a:prstGeom>
              <a:blipFill>
                <a:blip r:embed="rId7"/>
                <a:stretch>
                  <a:fillRect l="-2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05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GCD and Factoring</a:t>
            </a:r>
          </a:p>
        </p:txBody>
      </p:sp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715609" y="1304513"/>
            <a:ext cx="3886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C00000"/>
                </a:solidFill>
              </a:rPr>
              <a:t>a = 2</a:t>
            </a:r>
            <a:r>
              <a:rPr lang="en-US" sz="2000" b="1" baseline="30000" dirty="0">
                <a:solidFill>
                  <a:srgbClr val="C00000"/>
                </a:solidFill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• 3 • 5</a:t>
            </a:r>
            <a:r>
              <a:rPr lang="en-US" sz="2000" b="1" baseline="30000" dirty="0">
                <a:solidFill>
                  <a:srgbClr val="C00000"/>
                </a:solidFill>
              </a:rPr>
              <a:t>2</a:t>
            </a:r>
            <a:r>
              <a:rPr lang="en-US" sz="2000" dirty="0">
                <a:solidFill>
                  <a:srgbClr val="C00000"/>
                </a:solidFill>
              </a:rPr>
              <a:t> • 7 • 11 = 46,200</a:t>
            </a:r>
          </a:p>
        </p:txBody>
      </p:sp>
      <p:sp>
        <p:nvSpPr>
          <p:cNvPr id="13319" name="TextBox 7"/>
          <p:cNvSpPr txBox="1">
            <a:spLocks noChangeArrowheads="1"/>
          </p:cNvSpPr>
          <p:nvPr/>
        </p:nvSpPr>
        <p:spPr bwMode="auto">
          <a:xfrm>
            <a:off x="721254" y="1817511"/>
            <a:ext cx="38026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C00000"/>
                </a:solidFill>
              </a:rPr>
              <a:t>b = 2 • 3</a:t>
            </a:r>
            <a:r>
              <a:rPr lang="en-US" sz="2000" b="1" baseline="30000" dirty="0">
                <a:solidFill>
                  <a:srgbClr val="C00000"/>
                </a:solidFill>
              </a:rPr>
              <a:t>2</a:t>
            </a:r>
            <a:r>
              <a:rPr lang="en-US" sz="2000" dirty="0">
                <a:solidFill>
                  <a:srgbClr val="C00000"/>
                </a:solidFill>
              </a:rPr>
              <a:t> • 5</a:t>
            </a:r>
            <a:r>
              <a:rPr lang="en-US" sz="2000" b="1" baseline="30000" dirty="0">
                <a:solidFill>
                  <a:srgbClr val="C00000"/>
                </a:solidFill>
              </a:rPr>
              <a:t>3</a:t>
            </a:r>
            <a:r>
              <a:rPr lang="en-US" sz="2000" dirty="0">
                <a:solidFill>
                  <a:srgbClr val="C00000"/>
                </a:solidFill>
              </a:rPr>
              <a:t> • 7 • 13 = 204,750</a:t>
            </a:r>
          </a:p>
        </p:txBody>
      </p:sp>
      <p:sp>
        <p:nvSpPr>
          <p:cNvPr id="13320" name="TextBox 8"/>
          <p:cNvSpPr txBox="1">
            <a:spLocks noChangeArrowheads="1"/>
          </p:cNvSpPr>
          <p:nvPr/>
        </p:nvSpPr>
        <p:spPr bwMode="auto">
          <a:xfrm>
            <a:off x="671688" y="2621131"/>
            <a:ext cx="78616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/>
              <a:t>GCD(a, b) = 2</a:t>
            </a:r>
            <a:r>
              <a:rPr lang="en-US" sz="2000" b="1" baseline="30000" dirty="0"/>
              <a:t>min(3,1)</a:t>
            </a:r>
            <a:r>
              <a:rPr lang="en-US" sz="2000" b="1" dirty="0"/>
              <a:t> </a:t>
            </a:r>
            <a:r>
              <a:rPr lang="en-US" sz="2000" dirty="0"/>
              <a:t>• 3</a:t>
            </a:r>
            <a:r>
              <a:rPr lang="en-US" sz="2000" b="1" baseline="30000" dirty="0"/>
              <a:t>min(1,2)</a:t>
            </a:r>
            <a:r>
              <a:rPr lang="en-US" sz="2000" b="1" dirty="0"/>
              <a:t> </a:t>
            </a:r>
            <a:r>
              <a:rPr lang="en-US" sz="2000" dirty="0"/>
              <a:t>• 5</a:t>
            </a:r>
            <a:r>
              <a:rPr lang="en-US" sz="2000" b="1" baseline="30000" dirty="0"/>
              <a:t>min(2,3)</a:t>
            </a:r>
            <a:r>
              <a:rPr lang="en-US" sz="2000" b="1" dirty="0"/>
              <a:t> </a:t>
            </a:r>
            <a:r>
              <a:rPr lang="en-US" sz="2000" dirty="0"/>
              <a:t>• 7</a:t>
            </a:r>
            <a:r>
              <a:rPr lang="en-US" sz="2000" b="1" baseline="30000" dirty="0"/>
              <a:t>min(1,1)</a:t>
            </a:r>
            <a:r>
              <a:rPr lang="en-US" sz="2000" b="1" dirty="0"/>
              <a:t> </a:t>
            </a:r>
            <a:r>
              <a:rPr lang="en-US" sz="2000" dirty="0"/>
              <a:t>• 11</a:t>
            </a:r>
            <a:r>
              <a:rPr lang="en-US" sz="2000" b="1" baseline="30000" dirty="0"/>
              <a:t>min(1,0)</a:t>
            </a:r>
            <a:r>
              <a:rPr lang="en-US" sz="2000" b="1" dirty="0"/>
              <a:t> </a:t>
            </a:r>
            <a:r>
              <a:rPr lang="en-US" sz="2000" dirty="0"/>
              <a:t>• 13</a:t>
            </a:r>
            <a:r>
              <a:rPr lang="en-US" sz="2000" b="1" baseline="30000" dirty="0"/>
              <a:t>min(0,1)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6586" y="3855150"/>
            <a:ext cx="7514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 panose="020B0603020102020204" pitchFamily="34" charset="0"/>
              </a:rPr>
              <a:t>Factoring is hard!    </a:t>
            </a:r>
          </a:p>
          <a:p>
            <a:r>
              <a:rPr lang="en-US" sz="2800" dirty="0">
                <a:latin typeface="Franklin Gothic Medium" panose="020B0603020102020204" pitchFamily="34" charset="0"/>
              </a:rPr>
              <a:t>     Can we compute </a:t>
            </a: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GCD(</a:t>
            </a:r>
            <a:r>
              <a:rPr lang="en-US" sz="2800" dirty="0" err="1">
                <a:solidFill>
                  <a:srgbClr val="C00000"/>
                </a:solidFill>
                <a:latin typeface="Franklin Gothic Medium" panose="020B0603020102020204" pitchFamily="34" charset="0"/>
              </a:rPr>
              <a:t>a,b</a:t>
            </a: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)</a:t>
            </a:r>
            <a:r>
              <a:rPr lang="en-US" sz="2800" dirty="0">
                <a:latin typeface="Franklin Gothic Medium" panose="020B0603020102020204" pitchFamily="34" charset="0"/>
              </a:rPr>
              <a:t> without factoring?</a:t>
            </a:r>
          </a:p>
        </p:txBody>
      </p:sp>
    </p:spTree>
    <p:extLst>
      <p:ext uri="{BB962C8B-B14F-4D97-AF65-F5344CB8AC3E}">
        <p14:creationId xmlns:p14="http://schemas.microsoft.com/office/powerpoint/2010/main" val="976297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GCD Fact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7268" y="1222022"/>
            <a:ext cx="5349461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ea typeface="MS PGothic" pitchFamily="34" charset="-128"/>
                <a:cs typeface="+mn-cs"/>
              </a:rPr>
              <a:t>Let </a:t>
            </a:r>
            <a:r>
              <a:rPr lang="en-US" sz="2800" i="1" dirty="0">
                <a:ea typeface="MS PGothic" pitchFamily="34" charset="-128"/>
                <a:cs typeface="+mn-cs"/>
              </a:rPr>
              <a:t>a</a:t>
            </a:r>
            <a:r>
              <a:rPr lang="en-US" sz="2800" dirty="0">
                <a:ea typeface="MS PGothic" pitchFamily="34" charset="-128"/>
                <a:cs typeface="+mn-cs"/>
              </a:rPr>
              <a:t> and </a:t>
            </a:r>
            <a:r>
              <a:rPr lang="en-US" sz="2800" i="1" dirty="0">
                <a:ea typeface="MS PGothic" pitchFamily="34" charset="-128"/>
                <a:cs typeface="+mn-cs"/>
              </a:rPr>
              <a:t>b</a:t>
            </a:r>
            <a:r>
              <a:rPr lang="en-US" sz="2800" dirty="0">
                <a:ea typeface="MS PGothic" pitchFamily="34" charset="-128"/>
                <a:cs typeface="+mn-cs"/>
              </a:rPr>
              <a:t> be positive integers.</a:t>
            </a:r>
          </a:p>
          <a:p>
            <a:pPr>
              <a:defRPr/>
            </a:pPr>
            <a:r>
              <a:rPr lang="en-US" sz="2800" dirty="0">
                <a:ea typeface="MS PGothic" pitchFamily="34" charset="-128"/>
              </a:rPr>
              <a:t>We have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 err="1">
                <a:ea typeface="MS PGothic" pitchFamily="34" charset="-128"/>
                <a:cs typeface="+mn-cs"/>
              </a:rPr>
              <a:t>a,b</a:t>
            </a:r>
            <a:r>
              <a:rPr lang="en-US" sz="2800" dirty="0">
                <a:ea typeface="MS PGothic" pitchFamily="34" charset="-128"/>
                <a:cs typeface="+mn-cs"/>
              </a:rPr>
              <a:t>) </a:t>
            </a:r>
            <a:r>
              <a:rPr lang="en-US" sz="2800" i="1" dirty="0">
                <a:ea typeface="MS PGothic" pitchFamily="34" charset="-128"/>
                <a:cs typeface="+mn-cs"/>
              </a:rPr>
              <a:t>=</a:t>
            </a:r>
            <a:r>
              <a:rPr lang="en-US" sz="2800" dirty="0">
                <a:ea typeface="MS PGothic" pitchFamily="34" charset="-128"/>
                <a:cs typeface="+mn-cs"/>
              </a:rPr>
              <a:t>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>
                <a:ea typeface="MS PGothic" pitchFamily="34" charset="-128"/>
                <a:cs typeface="+mn-cs"/>
              </a:rPr>
              <a:t>b, a </a:t>
            </a:r>
            <a:r>
              <a:rPr lang="en-US" sz="2800" dirty="0">
                <a:ea typeface="MS PGothic" pitchFamily="34" charset="-128"/>
                <a:cs typeface="+mn-cs"/>
              </a:rPr>
              <a:t>mod</a:t>
            </a:r>
            <a:r>
              <a:rPr lang="en-US" sz="2800" i="1" dirty="0">
                <a:ea typeface="MS PGothic" pitchFamily="34" charset="-128"/>
                <a:cs typeface="+mn-cs"/>
              </a:rPr>
              <a:t> b</a:t>
            </a:r>
            <a:r>
              <a:rPr lang="en-US" sz="2800" dirty="0">
                <a:ea typeface="MS PGothic" pitchFamily="34" charset="-128"/>
                <a:cs typeface="+mn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2516871"/>
                <a:ext cx="914399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/>
                    <a:cs typeface="Calibri"/>
                  </a:rPr>
                  <a:t>	Proof:</a:t>
                </a: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We will show that the numbers dividing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are </a:t>
                </a: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                               the same as those dividing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</a:t>
                </a: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i.e.,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iff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</a:t>
                </a:r>
              </a:p>
              <a:p>
                <a:pPr lvl="0"/>
                <a:endParaRPr lang="en-US" sz="2000" dirty="0">
                  <a:solidFill>
                    <a:prstClr val="black"/>
                  </a:solidFill>
                  <a:cs typeface="Calibri"/>
                </a:endParaRP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Hence, their set of common divisors are the same,</a:t>
                </a: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which means that their greatest common divisor is the same.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6871"/>
                <a:ext cx="9143999" cy="2246769"/>
              </a:xfrm>
              <a:prstGeom prst="rect">
                <a:avLst/>
              </a:prstGeom>
              <a:blipFill>
                <a:blip r:embed="rId2"/>
                <a:stretch>
                  <a:fillRect t="-1695" b="-4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1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GCD Fact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7268" y="1222022"/>
            <a:ext cx="5349461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ea typeface="MS PGothic" pitchFamily="34" charset="-128"/>
                <a:cs typeface="+mn-cs"/>
              </a:rPr>
              <a:t>Let </a:t>
            </a:r>
            <a:r>
              <a:rPr lang="en-US" sz="2800" i="1" dirty="0">
                <a:ea typeface="MS PGothic" pitchFamily="34" charset="-128"/>
                <a:cs typeface="+mn-cs"/>
              </a:rPr>
              <a:t>a</a:t>
            </a:r>
            <a:r>
              <a:rPr lang="en-US" sz="2800" dirty="0">
                <a:ea typeface="MS PGothic" pitchFamily="34" charset="-128"/>
                <a:cs typeface="+mn-cs"/>
              </a:rPr>
              <a:t> and </a:t>
            </a:r>
            <a:r>
              <a:rPr lang="en-US" sz="2800" i="1" dirty="0">
                <a:ea typeface="MS PGothic" pitchFamily="34" charset="-128"/>
                <a:cs typeface="+mn-cs"/>
              </a:rPr>
              <a:t>b</a:t>
            </a:r>
            <a:r>
              <a:rPr lang="en-US" sz="2800" dirty="0">
                <a:ea typeface="MS PGothic" pitchFamily="34" charset="-128"/>
                <a:cs typeface="+mn-cs"/>
              </a:rPr>
              <a:t> be positive integers.</a:t>
            </a:r>
          </a:p>
          <a:p>
            <a:pPr>
              <a:defRPr/>
            </a:pPr>
            <a:r>
              <a:rPr lang="en-US" sz="2800" dirty="0">
                <a:ea typeface="MS PGothic" pitchFamily="34" charset="-128"/>
              </a:rPr>
              <a:t>We have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 err="1">
                <a:ea typeface="MS PGothic" pitchFamily="34" charset="-128"/>
                <a:cs typeface="+mn-cs"/>
              </a:rPr>
              <a:t>a,b</a:t>
            </a:r>
            <a:r>
              <a:rPr lang="en-US" sz="2800" dirty="0">
                <a:ea typeface="MS PGothic" pitchFamily="34" charset="-128"/>
                <a:cs typeface="+mn-cs"/>
              </a:rPr>
              <a:t>) </a:t>
            </a:r>
            <a:r>
              <a:rPr lang="en-US" sz="2800" i="1" dirty="0">
                <a:ea typeface="MS PGothic" pitchFamily="34" charset="-128"/>
                <a:cs typeface="+mn-cs"/>
              </a:rPr>
              <a:t>=</a:t>
            </a:r>
            <a:r>
              <a:rPr lang="en-US" sz="2800" dirty="0">
                <a:ea typeface="MS PGothic" pitchFamily="34" charset="-128"/>
                <a:cs typeface="+mn-cs"/>
              </a:rPr>
              <a:t>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>
                <a:ea typeface="MS PGothic" pitchFamily="34" charset="-128"/>
                <a:cs typeface="+mn-cs"/>
              </a:rPr>
              <a:t>b, a </a:t>
            </a:r>
            <a:r>
              <a:rPr lang="en-US" sz="2800" dirty="0">
                <a:ea typeface="MS PGothic" pitchFamily="34" charset="-128"/>
                <a:cs typeface="+mn-cs"/>
              </a:rPr>
              <a:t>mod</a:t>
            </a:r>
            <a:r>
              <a:rPr lang="en-US" sz="2800" i="1" dirty="0">
                <a:ea typeface="MS PGothic" pitchFamily="34" charset="-128"/>
                <a:cs typeface="+mn-cs"/>
              </a:rPr>
              <a:t> b</a:t>
            </a:r>
            <a:r>
              <a:rPr lang="en-US" sz="2800" dirty="0">
                <a:ea typeface="MS PGothic" pitchFamily="34" charset="-128"/>
                <a:cs typeface="+mn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2516871"/>
                <a:ext cx="9143999" cy="412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/>
                    <a:cs typeface="Calibri"/>
                  </a:rPr>
                  <a:t>	Proof:</a:t>
                </a:r>
              </a:p>
              <a:p>
                <a:pPr lvl="0"/>
                <a:r>
                  <a:rPr lang="en-US" sz="2000" dirty="0">
                    <a:latin typeface="Calibri"/>
                    <a:cs typeface="Calibri"/>
                  </a:rPr>
                  <a:t>	</a:t>
                </a:r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By definition of mod,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+(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 for some integer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div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  </a:t>
                </a:r>
              </a:p>
              <a:p>
                <a:pPr lvl="0"/>
                <a:endParaRPr lang="en-US" sz="1200" dirty="0">
                  <a:solidFill>
                    <a:prstClr val="black"/>
                  </a:solidFill>
                  <a:cs typeface="Calibri"/>
                </a:endParaRPr>
              </a:p>
              <a:p>
                <a:r>
                  <a:rPr lang="en-US" sz="2000" dirty="0">
                    <a:cs typeface="Calibri"/>
                  </a:rPr>
                  <a:t>	(</a:t>
                </a:r>
                <a:r>
                  <a:rPr lang="en-US" sz="2000" dirty="0">
                    <a:latin typeface="Symbol" pitchFamily="2" charset="2"/>
                    <a:cs typeface="Calibri"/>
                  </a:rPr>
                  <a:t>⇒</a:t>
                </a:r>
                <a:r>
                  <a:rPr lang="en-US" sz="2000" dirty="0">
                    <a:cs typeface="Calibri"/>
                  </a:rPr>
                  <a:t>) Suppose that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cs typeface="Calibri"/>
                  </a:rPr>
                  <a:t>.</a:t>
                </a:r>
              </a:p>
              <a:p>
                <a:r>
                  <a:rPr lang="en-US" sz="2000" dirty="0">
                    <a:cs typeface="Calibri"/>
                  </a:rPr>
                  <a:t>	Then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𝑚𝑑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𝑛𝑑</m:t>
                    </m:r>
                  </m:oMath>
                </a14:m>
                <a:r>
                  <a:rPr lang="en-US" sz="2000" dirty="0">
                    <a:cs typeface="Calibri"/>
                  </a:rPr>
                  <a:t> for some integers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</m:oMath>
                </a14:m>
                <a:r>
                  <a:rPr lang="en-US" sz="2000" dirty="0">
                    <a:cs typeface="Calibri"/>
                  </a:rPr>
                  <a:t>.    </a:t>
                </a:r>
                <a:endParaRPr lang="en-US" sz="900" dirty="0">
                  <a:cs typeface="Calibri"/>
                </a:endParaRPr>
              </a:p>
              <a:p>
                <a:r>
                  <a:rPr lang="en-US" sz="2000" dirty="0">
                    <a:cs typeface="Calibri"/>
                  </a:rPr>
                  <a:t>	Therefore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+(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i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 =</m:t>
                    </m:r>
                    <m:r>
                      <a:rPr lang="en-US" sz="2000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𝑞𝑚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+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𝑛𝑑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𝑞𝑚</m:t>
                        </m:r>
                        <m:r>
                          <a:rPr lang="en-US" sz="20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20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</a:t>
                </a:r>
              </a:p>
              <a:p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So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 Therefore</a:t>
                </a:r>
                <a:r>
                  <a:rPr lang="en-US" sz="2000" dirty="0">
                    <a:solidFill>
                      <a:srgbClr val="C00000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cs typeface="Calibri"/>
                  </a:rPr>
                  <a:t>.</a:t>
                </a:r>
                <a:endParaRPr lang="en-US" sz="2000" dirty="0">
                  <a:solidFill>
                    <a:prstClr val="black"/>
                  </a:solidFill>
                  <a:cs typeface="Calibri"/>
                </a:endParaRPr>
              </a:p>
              <a:p>
                <a:pPr lvl="0"/>
                <a:endParaRPr lang="en-US" sz="1000" dirty="0">
                  <a:solidFill>
                    <a:prstClr val="black"/>
                  </a:solidFill>
                  <a:cs typeface="Calibri"/>
                </a:endParaRPr>
              </a:p>
              <a:p>
                <a:r>
                  <a:rPr lang="en-US" sz="2000" dirty="0">
                    <a:latin typeface="Calibri"/>
                    <a:cs typeface="Calibri"/>
                  </a:rPr>
                  <a:t>        </a:t>
                </a:r>
                <a:r>
                  <a:rPr lang="en-US" sz="2000" dirty="0">
                    <a:cs typeface="Calibri"/>
                  </a:rPr>
                  <a:t>(</a:t>
                </a:r>
                <a:r>
                  <a:rPr lang="en-US" sz="2000" dirty="0">
                    <a:latin typeface="Symbol" pitchFamily="2" charset="2"/>
                    <a:cs typeface="Calibri"/>
                  </a:rPr>
                  <a:t>⇐</a:t>
                </a:r>
                <a:r>
                  <a:rPr lang="en-US" sz="2000" dirty="0">
                    <a:cs typeface="Calibri"/>
                  </a:rPr>
                  <a:t>) Suppose that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.</a:t>
                </a:r>
              </a:p>
              <a:p>
                <a:r>
                  <a:rPr lang="en-US" sz="2000" dirty="0">
                    <a:latin typeface="Calibri"/>
                    <a:cs typeface="Calibri"/>
                  </a:rPr>
                  <a:t>	Then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𝑘𝑑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𝑗𝑑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for some integers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𝑗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.</a:t>
                </a:r>
                <a:endParaRPr lang="en-US" sz="1050" dirty="0">
                  <a:cs typeface="Calibri"/>
                </a:endParaRPr>
              </a:p>
              <a:p>
                <a:r>
                  <a:rPr lang="en-US" sz="2000" dirty="0">
                    <a:cs typeface="Calibri"/>
                  </a:rPr>
                  <a:t>        Therefore</a:t>
                </a:r>
                <a:r>
                  <a:rPr lang="en-US" sz="200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–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𝑘𝑑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–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𝑞𝑗𝑑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–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𝑞𝑗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. </a:t>
                </a:r>
              </a:p>
              <a:p>
                <a:r>
                  <a:rPr lang="en-US" sz="2000" dirty="0">
                    <a:latin typeface="Calibri"/>
                    <a:cs typeface="Calibri"/>
                  </a:rPr>
                  <a:t>	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also.</a:t>
                </a:r>
                <a:r>
                  <a:rPr lang="en-US" sz="2000" dirty="0">
                    <a:cs typeface="Calibri"/>
                  </a:rPr>
                  <a:t> Therefore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cs typeface="Calibri"/>
                  </a:rPr>
                  <a:t>.</a:t>
                </a:r>
                <a:endParaRPr lang="en-US" sz="2000" dirty="0">
                  <a:latin typeface="Calibri"/>
                  <a:cs typeface="Calibri"/>
                </a:endParaRPr>
              </a:p>
              <a:p>
                <a:endParaRPr lang="en-US" sz="2000" dirty="0">
                  <a:latin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Since they have the same common divisors,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gcd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gcd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6871"/>
                <a:ext cx="9143999" cy="4124206"/>
              </a:xfrm>
              <a:prstGeom prst="rect">
                <a:avLst/>
              </a:prstGeom>
              <a:blipFill>
                <a:blip r:embed="rId2"/>
                <a:stretch>
                  <a:fillRect t="-923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323693" y="6288670"/>
            <a:ext cx="143934" cy="1777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simple GCD fact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0000" y="1222022"/>
            <a:ext cx="40640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ea typeface="MS PGothic" pitchFamily="34" charset="-128"/>
                <a:cs typeface="+mn-cs"/>
              </a:rPr>
              <a:t>Let a be a positive integer.</a:t>
            </a:r>
          </a:p>
          <a:p>
            <a:pPr>
              <a:defRPr/>
            </a:pPr>
            <a:r>
              <a:rPr lang="en-US" sz="2800" dirty="0">
                <a:ea typeface="MS PGothic" pitchFamily="34" charset="-128"/>
              </a:rPr>
              <a:t>We have</a:t>
            </a:r>
            <a:r>
              <a:rPr lang="en-US" sz="2800" dirty="0">
                <a:ea typeface="MS PGothic" pitchFamily="34" charset="-128"/>
                <a:cs typeface="+mn-cs"/>
              </a:rPr>
              <a:t>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>
                <a:ea typeface="MS PGothic" pitchFamily="34" charset="-128"/>
                <a:cs typeface="+mn-cs"/>
              </a:rPr>
              <a:t>a,0</a:t>
            </a:r>
            <a:r>
              <a:rPr lang="en-US" sz="2800" dirty="0">
                <a:ea typeface="MS PGothic" pitchFamily="34" charset="-128"/>
                <a:cs typeface="+mn-cs"/>
              </a:rPr>
              <a:t>)</a:t>
            </a:r>
            <a:r>
              <a:rPr lang="en-US" sz="2800" i="1" dirty="0">
                <a:ea typeface="MS PGothic" pitchFamily="34" charset="-128"/>
                <a:cs typeface="+mn-cs"/>
              </a:rPr>
              <a:t> =</a:t>
            </a:r>
            <a:r>
              <a:rPr lang="en-US" sz="2800" dirty="0">
                <a:ea typeface="MS PGothic" pitchFamily="34" charset="-128"/>
                <a:cs typeface="+mn-cs"/>
              </a:rPr>
              <a:t> </a:t>
            </a:r>
            <a:r>
              <a:rPr lang="en-US" sz="2800" i="1" dirty="0">
                <a:ea typeface="MS PGothic" pitchFamily="34" charset="-128"/>
                <a:cs typeface="+mn-cs"/>
              </a:rPr>
              <a:t>a.</a:t>
            </a:r>
            <a:endParaRPr lang="en-US" sz="2800" dirty="0"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15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Euclid’s 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alibri" charset="0"/>
              </a:rPr>
              <a:t>gcd</a:t>
            </a:r>
            <a:r>
              <a:rPr lang="en-US" dirty="0">
                <a:solidFill>
                  <a:srgbClr val="C00000"/>
                </a:solidFill>
                <a:latin typeface="Calibri" charset="0"/>
              </a:rPr>
              <a:t>(a, b) = </a:t>
            </a:r>
            <a:r>
              <a:rPr lang="en-US" dirty="0" err="1">
                <a:solidFill>
                  <a:srgbClr val="C00000"/>
                </a:solidFill>
                <a:latin typeface="Calibri" charset="0"/>
              </a:rPr>
              <a:t>gcd</a:t>
            </a:r>
            <a:r>
              <a:rPr lang="en-US" dirty="0">
                <a:solidFill>
                  <a:srgbClr val="C00000"/>
                </a:solidFill>
                <a:latin typeface="Calibri" charset="0"/>
              </a:rPr>
              <a:t>(b, a mod b)   		</a:t>
            </a:r>
            <a:r>
              <a:rPr lang="en-US" dirty="0" err="1">
                <a:solidFill>
                  <a:srgbClr val="C00000"/>
                </a:solidFill>
                <a:latin typeface="Calibri" charset="0"/>
              </a:rPr>
              <a:t>gcd</a:t>
            </a:r>
            <a:r>
              <a:rPr lang="en-US" dirty="0">
                <a:solidFill>
                  <a:srgbClr val="C00000"/>
                </a:solidFill>
                <a:latin typeface="Calibri" charset="0"/>
              </a:rPr>
              <a:t>(a, 0) = a</a:t>
            </a:r>
          </a:p>
          <a:p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2105" y="2512956"/>
            <a:ext cx="816469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latin typeface="Consolas"/>
                <a:cs typeface="Consolas"/>
              </a:rPr>
              <a:t>int </a:t>
            </a:r>
            <a:r>
              <a:rPr lang="en-US" sz="2000" dirty="0" err="1">
                <a:latin typeface="Consolas"/>
                <a:cs typeface="Consolas"/>
              </a:rPr>
              <a:t>gcd</a:t>
            </a:r>
            <a:r>
              <a:rPr lang="en-US" sz="2000" dirty="0">
                <a:latin typeface="Consolas"/>
                <a:cs typeface="Consolas"/>
              </a:rPr>
              <a:t>(int a, int b){ /* Assumes: a &gt;= b, b &gt;= 0 */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if (b == 0)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return a;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 else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return </a:t>
            </a:r>
            <a:r>
              <a:rPr lang="en-US" sz="2000" dirty="0" err="1">
                <a:latin typeface="Consolas"/>
                <a:cs typeface="Consolas"/>
              </a:rPr>
              <a:t>gcd</a:t>
            </a:r>
            <a:r>
              <a:rPr lang="en-US" sz="2000" dirty="0">
                <a:latin typeface="Consolas"/>
                <a:cs typeface="Consolas"/>
              </a:rPr>
              <a:t>(b, a % b);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76F90-DFDC-4F43-8823-C471756DD256}"/>
              </a:ext>
            </a:extLst>
          </p:cNvPr>
          <p:cNvSpPr txBox="1"/>
          <p:nvPr/>
        </p:nvSpPr>
        <p:spPr>
          <a:xfrm>
            <a:off x="3251812" y="6028521"/>
            <a:ext cx="270528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ea typeface="MS PGothic" pitchFamily="34" charset="-128"/>
                <a:cs typeface="+mn-cs"/>
              </a:rPr>
              <a:t>Note: </a:t>
            </a:r>
            <a:r>
              <a:rPr lang="en-US" dirty="0" err="1">
                <a:ea typeface="MS PGothic" pitchFamily="34" charset="-128"/>
                <a:cs typeface="+mn-cs"/>
              </a:rPr>
              <a:t>gcd</a:t>
            </a:r>
            <a:r>
              <a:rPr lang="en-US" dirty="0">
                <a:ea typeface="MS PGothic" pitchFamily="34" charset="-128"/>
                <a:cs typeface="+mn-cs"/>
              </a:rPr>
              <a:t>(b, a) = </a:t>
            </a:r>
            <a:r>
              <a:rPr lang="en-US" dirty="0" err="1">
                <a:ea typeface="MS PGothic" pitchFamily="34" charset="-128"/>
                <a:cs typeface="+mn-cs"/>
              </a:rPr>
              <a:t>gcd</a:t>
            </a:r>
            <a:r>
              <a:rPr lang="en-US" dirty="0">
                <a:ea typeface="MS PGothic" pitchFamily="34" charset="-128"/>
                <a:cs typeface="+mn-cs"/>
              </a:rPr>
              <a:t>(a, b)</a:t>
            </a:r>
          </a:p>
        </p:txBody>
      </p:sp>
    </p:spTree>
    <p:extLst>
      <p:ext uri="{BB962C8B-B14F-4D97-AF65-F5344CB8AC3E}">
        <p14:creationId xmlns:p14="http://schemas.microsoft.com/office/powerpoint/2010/main" val="3986389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Repeatedly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i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to reduce numbers until you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,0)=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13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24719" y="2560183"/>
            <a:ext cx="1896096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ea typeface="MS PGothic" pitchFamily="34" charset="-128"/>
              </a:rPr>
              <a:t>gcd(660,126)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0916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0888" y="2560183"/>
            <a:ext cx="68380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ea typeface="MS PGothic" pitchFamily="34" charset="-128"/>
              </a:rPr>
              <a:t>gcd(660,126) = gcd(126, 660 mod 126) = gcd(126, 30)</a:t>
            </a:r>
          </a:p>
          <a:p>
            <a:pPr>
              <a:defRPr/>
            </a:pPr>
            <a:r>
              <a:rPr lang="en-US" sz="2400" dirty="0">
                <a:ea typeface="MS PGothic" pitchFamily="34" charset="-128"/>
              </a:rPr>
              <a:t>			     = gcd(30, 126 mod 30)	    = gcd(30, 6)</a:t>
            </a:r>
          </a:p>
          <a:p>
            <a:pPr>
              <a:defRPr/>
            </a:pPr>
            <a:r>
              <a:rPr lang="en-US" sz="2400" dirty="0">
                <a:ea typeface="MS PGothic" pitchFamily="34" charset="-128"/>
              </a:rPr>
              <a:t>			     = gcd(6, 30 mod 6)		    = gcd(6, 0)</a:t>
            </a:r>
          </a:p>
          <a:p>
            <a:pPr>
              <a:defRPr/>
            </a:pPr>
            <a:r>
              <a:rPr lang="en-US" sz="2400" dirty="0">
                <a:ea typeface="MS PGothic" pitchFamily="34" charset="-128"/>
              </a:rPr>
              <a:t>			     =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Repeatedly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i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to reduce numbers until you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,0)=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13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23376" y="49355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2400" dirty="0">
                <a:solidFill>
                  <a:schemeClr val="accent3">
                    <a:lumMod val="50000"/>
                  </a:schemeClr>
                </a:solidFill>
                <a:ea typeface="Cambria Math" charset="0"/>
                <a:cs typeface="Cambria Math" charset="0"/>
              </a:rPr>
              <a:t>660 = 5 * 126 + 30</a:t>
            </a:r>
          </a:p>
          <a:p>
            <a:r>
              <a:rPr lang="da-DK" sz="2400" dirty="0">
                <a:solidFill>
                  <a:schemeClr val="accent3">
                    <a:lumMod val="50000"/>
                  </a:schemeClr>
                </a:solidFill>
                <a:ea typeface="Cambria Math" charset="0"/>
                <a:cs typeface="Cambria Math" charset="0"/>
              </a:rPr>
              <a:t>126 = 4 *   30 +   6</a:t>
            </a:r>
          </a:p>
          <a:p>
            <a:r>
              <a:rPr lang="da-DK" sz="2400" dirty="0">
                <a:ea typeface="Cambria Math" charset="0"/>
                <a:cs typeface="Cambria Math" charset="0"/>
              </a:rPr>
              <a:t>  </a:t>
            </a:r>
            <a:r>
              <a:rPr lang="da-DK" sz="2400" dirty="0">
                <a:solidFill>
                  <a:schemeClr val="accent3">
                    <a:lumMod val="50000"/>
                  </a:schemeClr>
                </a:solidFill>
                <a:ea typeface="Cambria Math" charset="0"/>
                <a:cs typeface="Cambria Math" charset="0"/>
              </a:rPr>
              <a:t>30 = 5 *     6 +   </a:t>
            </a:r>
            <a:r>
              <a:rPr lang="da-DK" sz="1400" dirty="0">
                <a:solidFill>
                  <a:schemeClr val="accent3">
                    <a:lumMod val="50000"/>
                  </a:schemeClr>
                </a:solidFill>
                <a:ea typeface="Cambria Math" charset="0"/>
                <a:cs typeface="Cambria Math" charset="0"/>
              </a:rPr>
              <a:t> </a:t>
            </a:r>
            <a:r>
              <a:rPr lang="da-DK" sz="2400" dirty="0">
                <a:solidFill>
                  <a:schemeClr val="accent3">
                    <a:lumMod val="50000"/>
                  </a:schemeClr>
                </a:solidFill>
                <a:ea typeface="Cambria Math" charset="0"/>
                <a:cs typeface="Cambria Math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888" y="2554697"/>
            <a:ext cx="5047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ea typeface="MS PGothic" pitchFamily="34" charset="-128"/>
              </a:rPr>
              <a:t>gcd</a:t>
            </a:r>
            <a:r>
              <a:rPr lang="en-US" sz="2400" dirty="0">
                <a:ea typeface="MS PGothic" pitchFamily="34" charset="-128"/>
              </a:rPr>
              <a:t>(660,126) = </a:t>
            </a:r>
            <a:r>
              <a:rPr lang="en-US" sz="2400" dirty="0" err="1">
                <a:ea typeface="MS PGothic" pitchFamily="34" charset="-128"/>
              </a:rPr>
              <a:t>gcd</a:t>
            </a:r>
            <a:r>
              <a:rPr lang="en-US" sz="2400" dirty="0">
                <a:ea typeface="MS PGothic" pitchFamily="34" charset="-128"/>
              </a:rPr>
              <a:t>(126, 660 mod 126)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331768" y="2926080"/>
            <a:ext cx="3416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ea typeface="MS PGothic" pitchFamily="34" charset="-128"/>
              </a:rPr>
              <a:t>= </a:t>
            </a:r>
            <a:r>
              <a:rPr lang="en-US" sz="2400" dirty="0" err="1">
                <a:solidFill>
                  <a:prstClr val="black"/>
                </a:solidFill>
                <a:ea typeface="MS PGothic" pitchFamily="34" charset="-128"/>
              </a:rPr>
              <a:t>gcd</a:t>
            </a:r>
            <a:r>
              <a:rPr lang="en-US" sz="2400" dirty="0">
                <a:solidFill>
                  <a:prstClr val="black"/>
                </a:solidFill>
                <a:ea typeface="MS PGothic" pitchFamily="34" charset="-128"/>
              </a:rPr>
              <a:t>(30, 126 mod 30)	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1768" y="3291840"/>
            <a:ext cx="250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ea typeface="MS PGothic" pitchFamily="34" charset="-128"/>
              </a:rPr>
              <a:t>= </a:t>
            </a:r>
            <a:r>
              <a:rPr lang="en-US" sz="2400" dirty="0" err="1">
                <a:solidFill>
                  <a:prstClr val="black"/>
                </a:solidFill>
                <a:ea typeface="MS PGothic" pitchFamily="34" charset="-128"/>
              </a:rPr>
              <a:t>gcd</a:t>
            </a:r>
            <a:r>
              <a:rPr lang="en-US" sz="2400" dirty="0">
                <a:solidFill>
                  <a:prstClr val="black"/>
                </a:solidFill>
                <a:ea typeface="MS PGothic" pitchFamily="34" charset="-128"/>
              </a:rPr>
              <a:t>(6, 30 mod 6)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9582DF-BFD7-FDDA-CA0E-A4BF784626C6}"/>
              </a:ext>
            </a:extLst>
          </p:cNvPr>
          <p:cNvSpPr/>
          <p:nvPr/>
        </p:nvSpPr>
        <p:spPr>
          <a:xfrm>
            <a:off x="609599" y="2136510"/>
            <a:ext cx="3486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Equations with recursive calls: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997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  <p:bldP spid="12" grpId="0"/>
      <p:bldP spid="12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0888" y="2560183"/>
            <a:ext cx="68380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ea typeface="MS PGothic" pitchFamily="34" charset="-128"/>
              </a:rPr>
              <a:t>gcd(660,126) = gcd(126, 660 mod 126) = gcd(126, 30)</a:t>
            </a:r>
          </a:p>
          <a:p>
            <a:pPr>
              <a:defRPr/>
            </a:pPr>
            <a:r>
              <a:rPr lang="en-US" sz="2400" dirty="0">
                <a:ea typeface="MS PGothic" pitchFamily="34" charset="-128"/>
              </a:rPr>
              <a:t>			     = gcd(30, 126 mod 30)	    = gcd(30, 6)</a:t>
            </a:r>
          </a:p>
          <a:p>
            <a:pPr>
              <a:defRPr/>
            </a:pPr>
            <a:r>
              <a:rPr lang="en-US" sz="2400" dirty="0">
                <a:ea typeface="MS PGothic" pitchFamily="34" charset="-128"/>
              </a:rPr>
              <a:t>			     = gcd(6, 30 mod 6)		    = gcd(6, 0)</a:t>
            </a:r>
          </a:p>
          <a:p>
            <a:pPr>
              <a:defRPr/>
            </a:pPr>
            <a:r>
              <a:rPr lang="en-US" sz="2400" dirty="0">
                <a:ea typeface="MS PGothic" pitchFamily="34" charset="-128"/>
              </a:rPr>
              <a:t>			     =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Repeatedly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i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to reduce numbers until you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,0)=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13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23376" y="49355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2400" dirty="0">
                <a:ea typeface="Cambria Math" charset="0"/>
                <a:cs typeface="Cambria Math" charset="0"/>
              </a:rPr>
              <a:t>660 = 5 * 126 + 30</a:t>
            </a:r>
          </a:p>
          <a:p>
            <a:r>
              <a:rPr lang="da-DK" sz="2400" dirty="0">
                <a:ea typeface="Cambria Math" charset="0"/>
                <a:cs typeface="Cambria Math" charset="0"/>
              </a:rPr>
              <a:t>126 = 4 *   30 +   6</a:t>
            </a:r>
          </a:p>
          <a:p>
            <a:r>
              <a:rPr lang="da-DK" sz="2400" dirty="0">
                <a:ea typeface="Cambria Math" charset="0"/>
                <a:cs typeface="Cambria Math" charset="0"/>
              </a:rPr>
              <a:t>  30 = 5 *     6 +   </a:t>
            </a:r>
            <a:r>
              <a:rPr lang="da-DK" sz="1400" dirty="0">
                <a:ea typeface="Cambria Math" charset="0"/>
                <a:cs typeface="Cambria Math" charset="0"/>
              </a:rPr>
              <a:t> </a:t>
            </a:r>
            <a:r>
              <a:rPr lang="da-DK" sz="2400" dirty="0">
                <a:ea typeface="Cambria Math" charset="0"/>
                <a:cs typeface="Cambria Math" charset="0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888" y="4535426"/>
            <a:ext cx="81774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Tableau form (which is much easier to work with and will be more useful):</a:t>
            </a:r>
            <a:endParaRPr lang="en-US" sz="16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77789" y="5359672"/>
            <a:ext cx="349146" cy="352056"/>
          </a:xfrm>
          <a:prstGeom prst="ellips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422CD-F385-FA45-BCEB-918CE19BD832}"/>
              </a:ext>
            </a:extLst>
          </p:cNvPr>
          <p:cNvSpPr/>
          <p:nvPr/>
        </p:nvSpPr>
        <p:spPr>
          <a:xfrm>
            <a:off x="609599" y="2136510"/>
            <a:ext cx="3486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Equations with recursive calls: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52672" y="5267325"/>
            <a:ext cx="771528" cy="2222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352672" y="5603988"/>
            <a:ext cx="771528" cy="22220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05200" y="5278814"/>
            <a:ext cx="372590" cy="15334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505200" y="5672844"/>
            <a:ext cx="372590" cy="15334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99394" y="5103232"/>
            <a:ext cx="337296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Franklin Gothic Medium"/>
                <a:cs typeface="Franklin Gothic Medium"/>
              </a:rPr>
              <a:t>Each line computes both quotient and remainder of the shifted numbers</a:t>
            </a:r>
          </a:p>
        </p:txBody>
      </p:sp>
    </p:spTree>
    <p:extLst>
      <p:ext uri="{BB962C8B-B14F-4D97-AF65-F5344CB8AC3E}">
        <p14:creationId xmlns:p14="http://schemas.microsoft.com/office/powerpoint/2010/main" val="304496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Basic Applications of mod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79778" y="1176426"/>
            <a:ext cx="8229600" cy="5140800"/>
          </a:xfrm>
        </p:spPr>
        <p:txBody>
          <a:bodyPr/>
          <a:lstStyle/>
          <a:p>
            <a:r>
              <a:rPr lang="en-US" sz="2800" dirty="0">
                <a:latin typeface="Franklin Gothic Medium" panose="020B0603020102020204" pitchFamily="34" charset="0"/>
              </a:rPr>
              <a:t>Two’s Complement</a:t>
            </a:r>
          </a:p>
          <a:p>
            <a:r>
              <a:rPr lang="en-US" sz="2800" dirty="0">
                <a:latin typeface="Franklin Gothic Medium" panose="020B0603020102020204" pitchFamily="34" charset="0"/>
              </a:rPr>
              <a:t>Hashing </a:t>
            </a:r>
          </a:p>
          <a:p>
            <a:r>
              <a:rPr lang="en-US" sz="2800" dirty="0">
                <a:latin typeface="Franklin Gothic Medium" panose="020B0603020102020204" pitchFamily="34" charset="0"/>
              </a:rPr>
              <a:t>Pseudo random number generation</a:t>
            </a:r>
          </a:p>
        </p:txBody>
      </p:sp>
    </p:spTree>
    <p:extLst>
      <p:ext uri="{BB962C8B-B14F-4D97-AF65-F5344CB8AC3E}">
        <p14:creationId xmlns:p14="http://schemas.microsoft.com/office/powerpoint/2010/main" val="556982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Division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We already can</a:t>
                </a:r>
              </a:p>
              <a:p>
                <a:pPr lvl="1"/>
                <a:r>
                  <a:rPr lang="en-US" dirty="0"/>
                  <a:t>Add, subtract, and, multiply numbers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mod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𝑚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800" dirty="0"/>
              </a:p>
              <a:p>
                <a:pPr marL="0" indent="0">
                  <a:buNone/>
                </a:pPr>
                <a:r>
                  <a:rPr lang="en-US" sz="2800" dirty="0"/>
                  <a:t>What about dividing numbers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?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prstClr val="black"/>
                    </a:solidFill>
                  </a:rPr>
                  <a:t>In ordinary arithmetic, to divide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we can multiply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, the </a:t>
                </a:r>
                <a:r>
                  <a:rPr lang="en-US" sz="2800" i="1" dirty="0">
                    <a:solidFill>
                      <a:prstClr val="black"/>
                    </a:solidFill>
                  </a:rPr>
                  <a:t>multiplicative inverse </a:t>
                </a:r>
                <a:r>
                  <a:rPr lang="en-US" sz="2800" dirty="0">
                    <a:solidFill>
                      <a:prstClr val="black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sz="2400" dirty="0"/>
                  <a:t>It doesn’t always exist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ranklin Gothic Medium" panose="020B06030201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ranklin Gothic Medium" panose="020B0603020102020204" pitchFamily="34" charset="0"/>
                  </a:rPr>
                  <a:t>if the domain is integers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≠1,−1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If it does exist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068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1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132"/>
                <a:ext cx="8579224" cy="514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prstClr val="black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mr-IN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. Then,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 is the </a:t>
                </a:r>
                <a:r>
                  <a:rPr lang="en-US" i="1" dirty="0">
                    <a:solidFill>
                      <a:prstClr val="black"/>
                    </a:solidFill>
                  </a:rPr>
                  <a:t>multiplicative 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</a:rPr>
                  <a:t> (modulo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</a:rPr>
                  <a:t>)  </a:t>
                </a:r>
                <a:r>
                  <a:rPr lang="en-US" dirty="0" err="1">
                    <a:solidFill>
                      <a:prstClr val="black"/>
                    </a:solidFill>
                    <a:ea typeface="+mj-ea"/>
                  </a:rPr>
                  <a:t>iff</a:t>
                </a:r>
                <a:r>
                  <a:rPr lang="en-US" dirty="0">
                    <a:solidFill>
                      <a:prstClr val="black"/>
                    </a:solidFill>
                    <a:ea typeface="+mj-ea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</a:rPr>
                      <m:t>𝑎𝑏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</a:rPr>
                      <m:t>≡1 (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</a:rPr>
                      <m:t>mod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</a:rPr>
                      <m:t>𝑚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en-US" dirty="0"/>
                  <a:t>.  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132"/>
                <a:ext cx="8579224" cy="5140800"/>
              </a:xfrm>
              <a:blipFill>
                <a:blip r:embed="rId6"/>
                <a:stretch>
                  <a:fillRect l="-1777" t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38" name="Title 1"/>
              <p:cNvSpPr>
                <a:spLocks noGrp="1"/>
              </p:cNvSpPr>
              <p:nvPr>
                <p:ph type="title"/>
                <p:custDataLst>
                  <p:tags r:id="rId1"/>
                </p:custDataLst>
              </p:nvPr>
            </p:nvSpPr>
            <p:spPr>
              <a:xfrm>
                <a:off x="457199" y="274638"/>
                <a:ext cx="8579225" cy="6066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Multiplicative inverse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33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7"/>
                </p:custDataLst>
              </p:nvPr>
            </p:nvSpPr>
            <p:spPr>
              <a:xfrm>
                <a:off x="457199" y="274638"/>
                <a:ext cx="8579225" cy="606642"/>
              </a:xfrm>
              <a:blipFill>
                <a:blip r:embed="rId8"/>
                <a:stretch>
                  <a:fillRect l="-1777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28426" y="2695527"/>
          <a:ext cx="3276600" cy="30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r>
                        <a:rPr lang="en-US" baseline="0" dirty="0"/>
                        <a:t> </a:t>
                      </a:r>
                      <a:r>
                        <a:rPr lang="en-US" sz="1400" baseline="0" dirty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28426" y="3068947"/>
            <a:ext cx="3276600" cy="8709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36922" y="2695527"/>
            <a:ext cx="8709" cy="309880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13761" y="5987779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mod 7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572000" y="2210349"/>
          <a:ext cx="4209535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1697920221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2040568629"/>
                    </a:ext>
                  </a:extLst>
                </a:gridCol>
                <a:gridCol w="382685">
                  <a:extLst>
                    <a:ext uri="{9D8B030D-6E8A-4147-A177-3AD203B41FA5}">
                      <a16:colId xmlns:a16="http://schemas.microsoft.com/office/drawing/2014/main" val="2497429211"/>
                    </a:ext>
                  </a:extLst>
                </a:gridCol>
              </a:tblGrid>
              <a:tr h="360223">
                <a:tc>
                  <a:txBody>
                    <a:bodyPr/>
                    <a:lstStyle/>
                    <a:p>
                      <a:r>
                        <a:rPr lang="en-US" baseline="0" dirty="0"/>
                        <a:t> </a:t>
                      </a:r>
                      <a:r>
                        <a:rPr lang="en-US" sz="1400" baseline="0" dirty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023776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44372"/>
                  </a:ext>
                </a:extLst>
              </a:tr>
              <a:tr h="36022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507472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4572000" y="2598853"/>
            <a:ext cx="4209535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50941" y="2225433"/>
            <a:ext cx="0" cy="4030528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08245" y="6273647"/>
            <a:ext cx="1217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mod 10</a:t>
            </a:r>
          </a:p>
        </p:txBody>
      </p:sp>
    </p:spTree>
    <p:extLst>
      <p:ext uri="{BB962C8B-B14F-4D97-AF65-F5344CB8AC3E}">
        <p14:creationId xmlns:p14="http://schemas.microsoft.com/office/powerpoint/2010/main" val="18870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Franklin Gothic Medium" panose="020B0603020102020204" pitchFamily="34" charset="0"/>
                  </a:rPr>
                  <a:t>Multiplicative inverse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mod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endParaRPr lang="en-US" dirty="0"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2048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52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44160"/>
                <a:ext cx="8596489" cy="5263732"/>
              </a:xfrm>
            </p:spPr>
            <p:txBody>
              <a:bodyPr/>
              <a:lstStyle/>
              <a:p>
                <a:pPr marL="0" indent="0">
                  <a:buFont typeface="Arial" charset="0"/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Suppose that</a:t>
                </a:r>
                <a:r>
                  <a:rPr lang="en-US" sz="28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 is the multiplicative inverse of</a:t>
                </a:r>
                <a:r>
                  <a:rPr lang="en-US" sz="2800" i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</a:rPr>
                  <a:t>(modulo</a:t>
                </a:r>
                <a:r>
                  <a:rPr lang="en-US" sz="2800" i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)</a:t>
                </a:r>
                <a:r>
                  <a:rPr lang="en-US" sz="2800" i="1" dirty="0">
                    <a:solidFill>
                      <a:prstClr val="black"/>
                    </a:solidFill>
                  </a:rPr>
                  <a:t>  </a:t>
                </a:r>
                <a:r>
                  <a:rPr lang="en-US" sz="2800" dirty="0">
                    <a:solidFill>
                      <a:prstClr val="black"/>
                    </a:solidFill>
                  </a:rPr>
                  <a:t>i.e.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≡1 (</m:t>
                    </m:r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  <a:br>
                  <a:rPr lang="en-US" sz="2800" dirty="0"/>
                </a:br>
                <a:endParaRPr lang="en-US" sz="1100" dirty="0"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Then there is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0" indent="0">
                  <a:buFont typeface="Arial" charset="0"/>
                  <a:buNone/>
                </a:pPr>
                <a:r>
                  <a:rPr lang="en-US" sz="2800" b="0" dirty="0">
                    <a:latin typeface="Franklin Gothic Medium" panose="020B0603020102020204" pitchFamily="34" charset="0"/>
                  </a:rPr>
                  <a:t>Equivalently,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800" b="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br>
                  <a:rPr lang="en-US" sz="1400" noProof="0" dirty="0">
                    <a:latin typeface="Franklin Gothic Medium" panose="020B0603020102020204" pitchFamily="34" charset="0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+mn-ea"/>
                  </a:rPr>
                  <a:t>So, when looking for the multiplicative inverse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</a:rPr>
                  <a:t>(modulo</a:t>
                </a:r>
                <a:r>
                  <a:rPr lang="en-US" sz="2800" i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), we are looking for a number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is one more than a multiple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br>
                  <a:rPr lang="en-US" sz="1400" dirty="0">
                    <a:latin typeface="Franklin Gothic Medium" panose="020B0603020102020204" pitchFamily="34" charset="0"/>
                  </a:rPr>
                </a:br>
                <a:r>
                  <a:rPr lang="en-US" sz="2800" dirty="0">
                    <a:latin typeface="Franklin Gothic Medium" panose="020B0603020102020204" pitchFamily="34" charset="0"/>
                  </a:rPr>
                  <a:t>Also, we have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, so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800" dirty="0">
                    <a:latin typeface="Franklin Gothic Medium" panose="020B06030201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, </a:t>
                </a:r>
                <a:br>
                  <a:rPr lang="en-US" sz="2800" dirty="0">
                    <a:latin typeface="Franklin Gothic Medium" panose="020B0603020102020204" pitchFamily="34" charset="0"/>
                  </a:rPr>
                </a:br>
                <a:r>
                  <a:rPr lang="en-US" sz="2800" dirty="0">
                    <a:latin typeface="Franklin Gothic Medium" panose="020B0603020102020204" pitchFamily="34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|1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. Therefore,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has a multiplicative inverse (modulo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),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4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44160"/>
                <a:ext cx="8596489" cy="5263732"/>
              </a:xfrm>
              <a:blipFill>
                <a:blip r:embed="rId4"/>
                <a:stretch>
                  <a:fillRect l="-1625" t="-1202" b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59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Finding inverses with Euclid I: </a:t>
            </a:r>
            <a:r>
              <a:rPr lang="en-US" dirty="0" err="1">
                <a:latin typeface="Franklin Gothic Medium" panose="020B0603020102020204" pitchFamily="34" charset="0"/>
              </a:rPr>
              <a:t>Bézout’s</a:t>
            </a:r>
            <a:r>
              <a:rPr lang="en-US" dirty="0">
                <a:latin typeface="Franklin Gothic Medium" panose="020B0603020102020204" pitchFamily="34" charset="0"/>
              </a:rPr>
              <a:t> theorem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5689" y="1309510"/>
            <a:ext cx="7239000" cy="1384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ea typeface="MS PGothic" pitchFamily="34" charset="-128"/>
                <a:cs typeface="+mn-cs"/>
              </a:rPr>
              <a:t>If </a:t>
            </a:r>
            <a:r>
              <a:rPr lang="en-US" sz="2800" i="1" dirty="0">
                <a:ea typeface="MS PGothic" pitchFamily="34" charset="-128"/>
                <a:cs typeface="+mn-cs"/>
              </a:rPr>
              <a:t>a</a:t>
            </a:r>
            <a:r>
              <a:rPr lang="en-US" sz="2800" dirty="0">
                <a:ea typeface="MS PGothic" pitchFamily="34" charset="-128"/>
                <a:cs typeface="+mn-cs"/>
              </a:rPr>
              <a:t> and </a:t>
            </a:r>
            <a:r>
              <a:rPr lang="en-US" sz="2800" i="1" dirty="0">
                <a:ea typeface="MS PGothic" pitchFamily="34" charset="-128"/>
                <a:cs typeface="+mn-cs"/>
              </a:rPr>
              <a:t>b</a:t>
            </a:r>
            <a:r>
              <a:rPr lang="en-US" sz="2800" dirty="0">
                <a:ea typeface="MS PGothic" pitchFamily="34" charset="-128"/>
                <a:cs typeface="+mn-cs"/>
              </a:rPr>
              <a:t> are positive integers, then there exist integers </a:t>
            </a:r>
            <a:r>
              <a:rPr lang="en-US" sz="2800" b="1" i="1" dirty="0">
                <a:ea typeface="MS PGothic" pitchFamily="34" charset="-128"/>
                <a:cs typeface="+mn-cs"/>
              </a:rPr>
              <a:t>s</a:t>
            </a:r>
            <a:r>
              <a:rPr lang="en-US" sz="2800" dirty="0">
                <a:ea typeface="MS PGothic" pitchFamily="34" charset="-128"/>
                <a:cs typeface="+mn-cs"/>
              </a:rPr>
              <a:t> and </a:t>
            </a:r>
            <a:r>
              <a:rPr lang="en-US" sz="2800" b="1" i="1" dirty="0">
                <a:ea typeface="MS PGothic" pitchFamily="34" charset="-128"/>
                <a:cs typeface="+mn-cs"/>
              </a:rPr>
              <a:t>t</a:t>
            </a:r>
            <a:r>
              <a:rPr lang="en-US" sz="2800" dirty="0">
                <a:ea typeface="MS PGothic" pitchFamily="34" charset="-128"/>
                <a:cs typeface="+mn-cs"/>
              </a:rPr>
              <a:t> such that </a:t>
            </a:r>
          </a:p>
          <a:p>
            <a:pPr algn="ctr">
              <a:defRPr/>
            </a:pPr>
            <a:r>
              <a:rPr lang="en-US" sz="2800" dirty="0">
                <a:ea typeface="MS PGothic" pitchFamily="34" charset="-128"/>
                <a:cs typeface="+mn-cs"/>
              </a:rPr>
              <a:t>gcd</a:t>
            </a:r>
            <a:r>
              <a:rPr lang="en-US" sz="2800" i="1" dirty="0">
                <a:ea typeface="MS PGothic" pitchFamily="34" charset="-128"/>
                <a:cs typeface="+mn-cs"/>
              </a:rPr>
              <a:t>(a,b) = </a:t>
            </a:r>
            <a:r>
              <a:rPr lang="en-US" sz="2800" b="1" i="1" dirty="0">
                <a:ea typeface="MS PGothic" pitchFamily="34" charset="-128"/>
                <a:cs typeface="+mn-cs"/>
              </a:rPr>
              <a:t>s</a:t>
            </a:r>
            <a:r>
              <a:rPr lang="en-US" sz="2800" i="1" dirty="0">
                <a:ea typeface="MS PGothic" pitchFamily="34" charset="-128"/>
                <a:cs typeface="+mn-cs"/>
              </a:rPr>
              <a:t>a + </a:t>
            </a:r>
            <a:r>
              <a:rPr lang="en-US" sz="2800" b="1" i="1" dirty="0">
                <a:ea typeface="MS PGothic" pitchFamily="34" charset="-128"/>
                <a:cs typeface="+mn-cs"/>
              </a:rPr>
              <a:t>t</a:t>
            </a:r>
            <a:r>
              <a:rPr lang="en-US" sz="2800" i="1" dirty="0">
                <a:ea typeface="MS PGothic" pitchFamily="34" charset="-128"/>
                <a:cs typeface="+mn-cs"/>
              </a:rPr>
              <a:t>b</a:t>
            </a:r>
            <a:r>
              <a:rPr lang="en-US" sz="2800" dirty="0">
                <a:ea typeface="MS PGothic" pitchFamily="34" charset="-128"/>
                <a:cs typeface="+mn-cs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79098" y="4395685"/>
                <a:ext cx="73858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∀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 ∀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 (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  <m:t>&gt;0∧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  <m:t>&gt;0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→∃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 ∃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  <m:t>gcd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Franklin Gothic Medium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Franklin Gothic Medium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Franklin Gothic Medium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Franklin Gothic Medium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  <m:t>𝑠𝑎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Franklin Gothic Medium"/>
                            </a:rPr>
                            <m:t>𝑡𝑏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Franklin Gothic Medium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98" y="4395685"/>
                <a:ext cx="7385804" cy="369332"/>
              </a:xfrm>
              <a:prstGeom prst="rect">
                <a:avLst/>
              </a:prstGeom>
              <a:blipFill>
                <a:blip r:embed="rId2"/>
                <a:stretch>
                  <a:fillRect r="-413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21920" y="1030800"/>
                <a:ext cx="8564880" cy="5140800"/>
              </a:xfrm>
              <a:blipFill>
                <a:blip r:embed="rId6"/>
                <a:stretch>
                  <a:fillRect l="-925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266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47D9169B-2E95-8E43-A8B3-5557A934F376}"/>
              </a:ext>
            </a:extLst>
          </p:cNvPr>
          <p:cNvSpPr>
            <a:spLocks noChangeAspect="1"/>
          </p:cNvSpPr>
          <p:nvPr/>
        </p:nvSpPr>
        <p:spPr>
          <a:xfrm>
            <a:off x="2774439" y="5194146"/>
            <a:ext cx="349146" cy="352056"/>
          </a:xfrm>
          <a:prstGeom prst="ellips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1 (Compute GCD(</a:t>
                </a:r>
                <a:r>
                  <a:rPr lang="en-US" sz="2400" dirty="0" err="1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a,b</a:t>
                </a: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) in tableau form):</a:t>
                </a: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21920" y="1030800"/>
                <a:ext cx="8564880" cy="5140800"/>
              </a:xfrm>
              <a:blipFill>
                <a:blip r:embed="rId6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78311" y="3925705"/>
            <a:ext cx="257556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35 = 1 * 27 + 8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27 = 3 * 8  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+ 3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  8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= 2 * 3  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+ 2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  3 = 1 * 2    + 1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  2 = 2 * 1    + 0</a:t>
            </a:r>
          </a:p>
        </p:txBody>
      </p:sp>
      <p:sp>
        <p:nvSpPr>
          <p:cNvPr id="2" name="Rectangle 1"/>
          <p:cNvSpPr/>
          <p:nvPr/>
        </p:nvSpPr>
        <p:spPr>
          <a:xfrm>
            <a:off x="494778" y="2894422"/>
            <a:ext cx="3125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 dirty="0">
                <a:solidFill>
                  <a:prstClr val="black"/>
                </a:solidFill>
                <a:latin typeface="Franklin Gothic Medium" panose="020B0603020102020204" pitchFamily="34" charset="0"/>
                <a:ea typeface="Cambria Math" charset="0"/>
                <a:cs typeface="Cambria Math" charset="0"/>
              </a:rPr>
              <a:t>Compute</a:t>
            </a:r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 gcd(35, 27):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7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63193" y="3464040"/>
            <a:ext cx="26974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Franklin Gothic Medium"/>
                <a:cs typeface="Franklin Gothic Medium"/>
              </a:rPr>
              <a:t>a   =  q * b  +   r</a:t>
            </a:r>
            <a:endParaRPr lang="en-US" sz="1600" dirty="0">
              <a:solidFill>
                <a:srgbClr val="7030A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7928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47D9169B-2E95-8E43-A8B3-5557A934F376}"/>
              </a:ext>
            </a:extLst>
          </p:cNvPr>
          <p:cNvSpPr>
            <a:spLocks noChangeAspect="1"/>
          </p:cNvSpPr>
          <p:nvPr/>
        </p:nvSpPr>
        <p:spPr>
          <a:xfrm>
            <a:off x="2774439" y="5194146"/>
            <a:ext cx="349146" cy="352056"/>
          </a:xfrm>
          <a:prstGeom prst="ellips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2 (Solve the equations for r):</a:t>
                </a: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21920" y="1030800"/>
                <a:ext cx="8564880" cy="5140800"/>
              </a:xfrm>
              <a:blipFill>
                <a:blip r:embed="rId6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863193" y="3464040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Franklin Gothic Medium"/>
                <a:cs typeface="Franklin Gothic Medium"/>
              </a:rPr>
              <a:t>a   =  q * b  +   r</a:t>
            </a:r>
            <a:endParaRPr lang="en-US" sz="1600" dirty="0">
              <a:solidFill>
                <a:srgbClr val="7030A0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8311" y="3925705"/>
            <a:ext cx="257556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35 = 1 * 27 + 8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27 = 3 * 8  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+ 3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  8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= 2 * 3  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+ 2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  3 = 1 * 2    + 1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  2 = 2 * 1    + 0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35956" y="3464039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Franklin Gothic Medium"/>
                <a:cs typeface="Franklin Gothic Medium"/>
              </a:rPr>
              <a:t>r  =  a  --  q * b</a:t>
            </a:r>
            <a:endParaRPr lang="en-US" sz="1600" dirty="0">
              <a:solidFill>
                <a:srgbClr val="7030A0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35956" y="3925705"/>
            <a:ext cx="25755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8 = 35 – 1 * 27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 = 27 – 3 *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=  8  </a:t>
            </a:r>
            <a:r>
              <a:rPr lang="da-DK" sz="1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*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5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220C06-D9F1-7647-BE03-6DA5F0FB9225}"/>
              </a:ext>
            </a:extLst>
          </p:cNvPr>
          <p:cNvSpPr>
            <a:spLocks noChangeAspect="1"/>
          </p:cNvSpPr>
          <p:nvPr/>
        </p:nvSpPr>
        <p:spPr>
          <a:xfrm>
            <a:off x="4835956" y="5194147"/>
            <a:ext cx="349146" cy="352056"/>
          </a:xfrm>
          <a:prstGeom prst="ellips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7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3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29640" y="4991800"/>
            <a:ext cx="2439861" cy="462382"/>
          </a:xfrm>
          <a:prstGeom prst="rect">
            <a:avLst/>
          </a:prstGeom>
          <a:ln w="3810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3 (Backward Substitute Equations):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21920" y="1030800"/>
                <a:ext cx="8564880" cy="5140800"/>
              </a:xfrm>
              <a:blipFill rotWithShape="0">
                <a:blip r:embed="rId6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7D0D6EC-DD4B-6F43-BADB-6FCF89AD968B}"/>
              </a:ext>
            </a:extLst>
          </p:cNvPr>
          <p:cNvSpPr>
            <a:spLocks noChangeAspect="1"/>
          </p:cNvSpPr>
          <p:nvPr/>
        </p:nvSpPr>
        <p:spPr>
          <a:xfrm>
            <a:off x="1082040" y="5046963"/>
            <a:ext cx="349146" cy="352056"/>
          </a:xfrm>
          <a:prstGeom prst="ellips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82040" y="3761411"/>
            <a:ext cx="25755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8 = 35 – 1 * 27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 = 27 – 3 *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=  8  </a:t>
            </a:r>
            <a:r>
              <a:rPr lang="da-DK" sz="1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*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5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7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62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3 (Backward Substitute Equations):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121920" y="1030800"/>
                <a:ext cx="8564880" cy="5140800"/>
              </a:xfrm>
              <a:blipFill rotWithShape="0">
                <a:blip r:embed="rId5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97356" y="2340515"/>
            <a:ext cx="482536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  <a:p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      </a:t>
            </a:r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=  </a:t>
            </a:r>
            <a:r>
              <a:rPr lang="en-US" sz="12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3 – 1 * (8 – 2 * 3)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– 8 + 2 * 3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(–1) * 8 + 3 * 3</a:t>
            </a:r>
          </a:p>
          <a:p>
            <a:endParaRPr lang="en-US" sz="2400" dirty="0">
              <a:solidFill>
                <a:schemeClr val="bg1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(–1) * 8 + 3 * (27 – 3 * 8)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(–1) * 8 + 3 * 27 + (–9) * 8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+ (–10) * 8</a:t>
            </a:r>
          </a:p>
          <a:p>
            <a:endParaRPr lang="en-US" sz="2400" dirty="0">
              <a:solidFill>
                <a:schemeClr val="bg1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+ (–10) * (35 – 1 * 27)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 + (–10) * 35 + 10 * 27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13 * 27 + (–10) * 35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29640" y="2794612"/>
            <a:ext cx="3581954" cy="2659570"/>
            <a:chOff x="929640" y="2794612"/>
            <a:chExt cx="3581954" cy="2659570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3339380" y="2794612"/>
              <a:ext cx="1172214" cy="2221176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929640" y="4991800"/>
              <a:ext cx="2439861" cy="462382"/>
            </a:xfrm>
            <a:prstGeom prst="rect">
              <a:avLst/>
            </a:prstGeom>
            <a:ln w="3810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82040" y="3761411"/>
            <a:ext cx="25755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8 = 35 – 1 * 27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 = 27 – 3 *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=  8  </a:t>
            </a:r>
            <a:r>
              <a:rPr lang="da-DK" sz="1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*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5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6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876826" y="4584543"/>
            <a:ext cx="2439861" cy="462382"/>
          </a:xfrm>
          <a:prstGeom prst="rect">
            <a:avLst/>
          </a:prstGeom>
          <a:ln w="3810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3 (Backward Substitute Equations):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121920" y="1030800"/>
                <a:ext cx="8564880" cy="5140800"/>
              </a:xfrm>
              <a:blipFill>
                <a:blip r:embed="rId5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7356" y="2340515"/>
            <a:ext cx="482536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  <a:p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     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=  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3 – 1 * (8 – 2 * 3)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– 8 + 2 * 3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= (–1) * 8 + 3 * 3</a:t>
            </a:r>
          </a:p>
          <a:p>
            <a:endParaRPr lang="en-US" sz="2400" dirty="0">
              <a:solidFill>
                <a:schemeClr val="bg1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(–1) * 8 + 3 * (27 – 3 * 8)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(–1) * 8 + 3 * 27 + (–9) * 8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+ (–10) * 8</a:t>
            </a:r>
          </a:p>
          <a:p>
            <a:endParaRPr lang="en-US" sz="2400" dirty="0">
              <a:solidFill>
                <a:schemeClr val="bg1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+ (–10) * (35 – 1 * 27)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 + (–10) * 35 + 10 * 27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13 * 27 + (–10) * 35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18100" y="2379113"/>
            <a:ext cx="138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Franklin Gothic Medium"/>
                <a:cs typeface="Franklin Gothic Medium"/>
              </a:rPr>
              <a:t>Plug in for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6826" y="4584543"/>
            <a:ext cx="2439861" cy="462382"/>
          </a:xfrm>
          <a:prstGeom prst="rect">
            <a:avLst/>
          </a:prstGeom>
          <a:ln w="3810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82040" y="3761411"/>
            <a:ext cx="25755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8 = 35 – 1 * 27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 = 27 – 3 *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=  8  </a:t>
            </a:r>
            <a:r>
              <a:rPr lang="da-DK" sz="1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*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5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6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3316687" y="3133795"/>
            <a:ext cx="2784446" cy="1484266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73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160"/>
                <a:ext cx="8443328" cy="514080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Calibri" charset="0"/>
                  </a:rPr>
                  <a:t>Represent integer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000" dirty="0">
                    <a:latin typeface="Calibri" charset="0"/>
                  </a:rPr>
                  <a:t> as sum of powers of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000" dirty="0">
                    <a:latin typeface="Calibri" charset="0"/>
                  </a:rPr>
                  <a:t>:</a:t>
                </a: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endParaRPr lang="en-US" sz="3000" i="1" baseline="-25000" dirty="0">
                  <a:latin typeface="Calibri" charset="0"/>
                </a:endParaRP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r>
                  <a:rPr lang="en-US" sz="3000" dirty="0">
                    <a:latin typeface="Calibri" charset="0"/>
                  </a:rPr>
                  <a:t>    	</a:t>
                </a:r>
                <a:r>
                  <a:rPr lang="en-US" sz="2600" dirty="0">
                    <a:latin typeface="Calibri" charset="0"/>
                  </a:rPr>
                  <a:t>99		= 64 + 32 + 2 + 1 		= 2</a:t>
                </a:r>
                <a:r>
                  <a:rPr lang="en-US" sz="2600" baseline="30000" dirty="0">
                    <a:latin typeface="Calibri" charset="0"/>
                  </a:rPr>
                  <a:t>6</a:t>
                </a:r>
                <a:r>
                  <a:rPr lang="en-US" sz="2600" dirty="0">
                    <a:latin typeface="Calibri" charset="0"/>
                  </a:rPr>
                  <a:t> + 2</a:t>
                </a:r>
                <a:r>
                  <a:rPr lang="en-US" sz="2600" baseline="30000" dirty="0">
                    <a:latin typeface="Calibri" charset="0"/>
                  </a:rPr>
                  <a:t>5</a:t>
                </a:r>
                <a:r>
                  <a:rPr lang="en-US" sz="2600" dirty="0">
                    <a:latin typeface="Calibri" charset="0"/>
                  </a:rPr>
                  <a:t> + 2</a:t>
                </a:r>
                <a:r>
                  <a:rPr lang="en-US" sz="2600" baseline="30000" dirty="0">
                    <a:latin typeface="Calibri" charset="0"/>
                  </a:rPr>
                  <a:t>1</a:t>
                </a:r>
                <a:r>
                  <a:rPr lang="en-US" sz="2600" dirty="0">
                    <a:latin typeface="Calibri" charset="0"/>
                  </a:rPr>
                  <a:t> + 2</a:t>
                </a:r>
                <a:r>
                  <a:rPr lang="en-US" sz="2600" baseline="30000" dirty="0">
                    <a:latin typeface="Calibri" charset="0"/>
                  </a:rPr>
                  <a:t>0</a:t>
                </a: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r>
                  <a:rPr lang="en-US" sz="2600" dirty="0">
                    <a:latin typeface="Calibri" charset="0"/>
                  </a:rPr>
                  <a:t>    		18		= 16 + 2				= 2</a:t>
                </a:r>
                <a:r>
                  <a:rPr lang="en-US" sz="2600" baseline="30000" dirty="0">
                    <a:latin typeface="Calibri" charset="0"/>
                  </a:rPr>
                  <a:t>4</a:t>
                </a:r>
                <a:r>
                  <a:rPr lang="en-US" sz="2600" dirty="0">
                    <a:latin typeface="Calibri" charset="0"/>
                  </a:rPr>
                  <a:t> + 2</a:t>
                </a:r>
                <a:r>
                  <a:rPr lang="en-US" sz="2600" baseline="30000" dirty="0">
                    <a:latin typeface="Calibri" charset="0"/>
                  </a:rPr>
                  <a:t>1</a:t>
                </a:r>
              </a:p>
              <a:p>
                <a:pPr>
                  <a:lnSpc>
                    <a:spcPct val="80000"/>
                  </a:lnSpc>
                  <a:buNone/>
                </a:pPr>
                <a:endParaRPr lang="en-US" sz="3000" i="1" baseline="-25000" dirty="0">
                  <a:latin typeface="Calibri" charset="0"/>
                </a:endParaRPr>
              </a:p>
              <a:p>
                <a:pPr>
                  <a:lnSpc>
                    <a:spcPct val="80000"/>
                  </a:lnSpc>
                  <a:buNone/>
                </a:pPr>
                <a:r>
                  <a:rPr lang="en-US" sz="3000" dirty="0">
                    <a:latin typeface="Calibri" charset="0"/>
                  </a:rPr>
                  <a:t> 	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2+</m:t>
                    </m:r>
                    <m:sSub>
                      <m:sSub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>
                    <a:latin typeface="Calibri" charset="0"/>
                  </a:rPr>
                  <a:t> with each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mbria Math" charset="0"/>
                          </a:rPr>
                          <m:t>0,1</m:t>
                        </m:r>
                      </m:e>
                    </m:d>
                  </m:oMath>
                </a14:m>
                <a:br>
                  <a:rPr lang="en-US" sz="3000" dirty="0">
                    <a:latin typeface="Calibri" charset="0"/>
                    <a:cs typeface="Cambria Math" charset="0"/>
                  </a:rPr>
                </a:br>
                <a:r>
                  <a:rPr lang="en-US" sz="3000" dirty="0">
                    <a:latin typeface="Calibri" charset="0"/>
                    <a:cs typeface="Cambria Math" charset="0"/>
                  </a:rPr>
                  <a:t>  </a:t>
                </a:r>
                <a:r>
                  <a:rPr lang="en-US" sz="3000" dirty="0">
                    <a:latin typeface="Calibri" charset="0"/>
                  </a:rPr>
                  <a:t>then binary representation is </a:t>
                </a:r>
                <a:r>
                  <a:rPr lang="en-US" sz="2800" i="1" dirty="0">
                    <a:solidFill>
                      <a:srgbClr val="C00000"/>
                    </a:solidFill>
                    <a:latin typeface="Calibri" charset="0"/>
                  </a:rPr>
                  <a:t>b</a:t>
                </a:r>
                <a:r>
                  <a:rPr lang="en-US" sz="2800" i="1" baseline="-25000" dirty="0">
                    <a:solidFill>
                      <a:srgbClr val="C00000"/>
                    </a:solidFill>
                    <a:latin typeface="Calibri" charset="0"/>
                  </a:rPr>
                  <a:t>n-1</a:t>
                </a:r>
                <a:r>
                  <a:rPr lang="en-US" sz="2800" i="1" dirty="0">
                    <a:solidFill>
                      <a:srgbClr val="C00000"/>
                    </a:solidFill>
                    <a:latin typeface="Calibri" charset="0"/>
                  </a:rPr>
                  <a:t>...b</a:t>
                </a:r>
                <a:r>
                  <a:rPr lang="en-US" sz="2800" i="1" baseline="-25000" dirty="0">
                    <a:solidFill>
                      <a:srgbClr val="C00000"/>
                    </a:solidFill>
                    <a:latin typeface="Calibri" charset="0"/>
                  </a:rPr>
                  <a:t>2</a:t>
                </a:r>
                <a:r>
                  <a:rPr lang="en-US" sz="2800" i="1" dirty="0">
                    <a:solidFill>
                      <a:srgbClr val="C00000"/>
                    </a:solidFill>
                    <a:latin typeface="Calibri" charset="0"/>
                  </a:rPr>
                  <a:t> b</a:t>
                </a:r>
                <a:r>
                  <a:rPr lang="en-US" sz="2800" i="1" baseline="-25000" dirty="0">
                    <a:solidFill>
                      <a:srgbClr val="C00000"/>
                    </a:solidFill>
                    <a:latin typeface="Calibri" charset="0"/>
                  </a:rPr>
                  <a:t>1</a:t>
                </a:r>
                <a:r>
                  <a:rPr lang="en-US" sz="2800" i="1" dirty="0">
                    <a:solidFill>
                      <a:srgbClr val="C00000"/>
                    </a:solidFill>
                    <a:latin typeface="Calibri" charset="0"/>
                  </a:rPr>
                  <a:t> b</a:t>
                </a:r>
                <a:r>
                  <a:rPr lang="en-US" sz="2800" i="1" baseline="-25000" dirty="0">
                    <a:solidFill>
                      <a:srgbClr val="C00000"/>
                    </a:solidFill>
                    <a:latin typeface="Calibri" charset="0"/>
                  </a:rPr>
                  <a:t>0</a:t>
                </a:r>
                <a:endParaRPr lang="en-US" sz="3000" i="1" baseline="-25000" dirty="0">
                  <a:latin typeface="Calibri" charset="0"/>
                </a:endParaRPr>
              </a:p>
              <a:p>
                <a:pPr>
                  <a:lnSpc>
                    <a:spcPct val="80000"/>
                  </a:lnSpc>
                  <a:buNone/>
                </a:pPr>
                <a:endParaRPr lang="en-US" sz="3000" i="1" baseline="-25000" dirty="0">
                  <a:latin typeface="Calibri" charset="0"/>
                </a:endParaRPr>
              </a:p>
              <a:p>
                <a:pPr>
                  <a:lnSpc>
                    <a:spcPct val="80000"/>
                  </a:lnSpc>
                  <a:buNone/>
                </a:pPr>
                <a:endParaRPr lang="en-US" sz="3000" i="1" baseline="-25000" dirty="0">
                  <a:latin typeface="Calibri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600" dirty="0">
                    <a:latin typeface="Calibri" charset="0"/>
                  </a:rPr>
                  <a:t>For n = 8:</a:t>
                </a: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r>
                  <a:rPr lang="en-US" sz="2600" dirty="0">
                    <a:latin typeface="Calibri" charset="0"/>
                  </a:rPr>
                  <a:t>       99:    </a:t>
                </a:r>
                <a:r>
                  <a:rPr lang="en-US" sz="1100" dirty="0">
                    <a:latin typeface="Calibri" charset="0"/>
                  </a:rPr>
                  <a:t> </a:t>
                </a:r>
                <a:r>
                  <a:rPr lang="en-US" sz="2600" dirty="0">
                    <a:latin typeface="Calibri" charset="0"/>
                  </a:rPr>
                  <a:t>0110 </a:t>
                </a:r>
                <a:r>
                  <a:rPr lang="en-US" sz="1900" dirty="0">
                    <a:latin typeface="Calibri" charset="0"/>
                  </a:rPr>
                  <a:t> </a:t>
                </a:r>
                <a:r>
                  <a:rPr lang="en-US" sz="2600" dirty="0">
                    <a:latin typeface="Calibri" charset="0"/>
                  </a:rPr>
                  <a:t>0011</a:t>
                </a: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r>
                  <a:rPr lang="en-US" sz="2600" dirty="0">
                    <a:latin typeface="Calibri" charset="0"/>
                  </a:rPr>
                  <a:t>       18:    0001  0010</a:t>
                </a: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endParaRPr lang="en-US" sz="3000" dirty="0">
                  <a:latin typeface="Calibri" charset="0"/>
                  <a:cs typeface="Cambria Math" charset="0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endParaRPr lang="en-US" sz="3000" dirty="0">
                  <a:latin typeface="Calibri" charset="0"/>
                  <a:cs typeface="Cambria Math" charset="0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endParaRPr lang="en-US" sz="3000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160"/>
                <a:ext cx="8443328" cy="5140800"/>
              </a:xfrm>
              <a:blipFill>
                <a:blip r:embed="rId3"/>
                <a:stretch>
                  <a:fillRect l="-1654" t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itchFamily="18" charset="0"/>
                      </a:rPr>
                      <m:t>𝑛</m:t>
                    </m:r>
                  </m:oMath>
                </a14:m>
                <a:r>
                  <a:rPr lang="en-US" dirty="0">
                    <a:ea typeface="+mj-ea"/>
                  </a:rPr>
                  <a:t>-bit Unsigned </a:t>
                </a:r>
                <a:r>
                  <a:rPr lang="en-US" dirty="0"/>
                  <a:t>In</a:t>
                </a:r>
                <a:r>
                  <a:rPr lang="en-US" dirty="0">
                    <a:ea typeface="+mj-ea"/>
                  </a:rPr>
                  <a:t>teger </a:t>
                </a:r>
                <a:r>
                  <a:rPr lang="en-US" dirty="0"/>
                  <a:t>R</a:t>
                </a:r>
                <a:r>
                  <a:rPr lang="en-US" dirty="0">
                    <a:ea typeface="+mj-ea"/>
                  </a:rPr>
                  <a:t>epresentation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F5A84-DE12-A347-8074-8001C77AE86E}"/>
                  </a:ext>
                </a:extLst>
              </p:cNvPr>
              <p:cNvSpPr txBox="1"/>
              <p:nvPr/>
            </p:nvSpPr>
            <p:spPr>
              <a:xfrm>
                <a:off x="4212498" y="4941189"/>
                <a:ext cx="4474302" cy="7078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000" dirty="0">
                    <a:cs typeface="Arial" charset="0"/>
                  </a:rPr>
                  <a:t>Easy to implement arithmetic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  <a:cs typeface="Arial" charset="0"/>
                      </a:rPr>
                      <m:t>𝐦𝐨𝐝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000" b="1" i="1" baseline="30000" dirty="0"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br>
                  <a:rPr lang="en-US" sz="2000" dirty="0">
                    <a:cs typeface="Arial" charset="0"/>
                  </a:rPr>
                </a:br>
                <a:r>
                  <a:rPr lang="en-US" sz="2000" dirty="0">
                    <a:cs typeface="Arial" charset="0"/>
                  </a:rPr>
                  <a:t>... just throw away bits n+1 and up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F5A84-DE12-A347-8074-8001C77A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498" y="4941189"/>
                <a:ext cx="4474302" cy="707886"/>
              </a:xfrm>
              <a:prstGeom prst="rect">
                <a:avLst/>
              </a:prstGeom>
              <a:blipFill>
                <a:blip r:embed="rId5"/>
                <a:stretch>
                  <a:fillRect l="-1412" t="-3448" b="-137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3F28D0-E7F6-6340-8EE4-C31439CA7991}"/>
                  </a:ext>
                </a:extLst>
              </p:cNvPr>
              <p:cNvSpPr txBox="1"/>
              <p:nvPr/>
            </p:nvSpPr>
            <p:spPr>
              <a:xfrm>
                <a:off x="3195551" y="5915365"/>
                <a:ext cx="5478434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| 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charset="0"/>
                  </a:rPr>
                  <a:t>     so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(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latin typeface="Calibri" charset="0"/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latin typeface="Calibri" charset="0"/>
                    <a:ea typeface="Cambria Math" panose="02040503050406030204" pitchFamily="18" charset="0"/>
                  </a:rPr>
                  <a:t>						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b="0" dirty="0">
                  <a:latin typeface="Calibri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3F28D0-E7F6-6340-8EE4-C31439CA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551" y="5915365"/>
                <a:ext cx="5478434" cy="837537"/>
              </a:xfrm>
              <a:prstGeom prst="rect">
                <a:avLst/>
              </a:prstGeom>
              <a:blipFill>
                <a:blip r:embed="rId6"/>
                <a:stretch>
                  <a:fillRect l="-231" t="-4478" r="-231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2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3 (Backward Substitute Equations):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121920" y="1030800"/>
                <a:ext cx="8564880" cy="5140800"/>
              </a:xfrm>
              <a:blipFill>
                <a:blip r:embed="rId5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7356" y="2340515"/>
            <a:ext cx="482536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  <a:p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     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=  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3 – 1 * (8 – 2 * 3)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– 8 + 2 * 3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3</a:t>
            </a:r>
          </a:p>
          <a:p>
            <a:endParaRPr lang="en-US" sz="2400" dirty="0">
              <a:solidFill>
                <a:schemeClr val="bg1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(–1) * 8 + 3 * (27 – 3 * 8)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(–1) * 8 + 3 * 27 + (–9) * 8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+ (–10) * 8</a:t>
            </a:r>
          </a:p>
          <a:p>
            <a:endParaRPr lang="en-US" sz="2400" dirty="0">
              <a:solidFill>
                <a:schemeClr val="bg1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+ (–10) * (35 – 1 * 27)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 + (–10) * 35 + 10 * 27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13 * 27 + (–10) * 35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44462" y="3148919"/>
            <a:ext cx="17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Franklin Gothic Medium"/>
                <a:cs typeface="Franklin Gothic Medium"/>
              </a:rPr>
              <a:t>Re-arrange into</a:t>
            </a:r>
          </a:p>
          <a:p>
            <a:pPr algn="ctr"/>
            <a:r>
              <a:rPr lang="en-US" dirty="0">
                <a:solidFill>
                  <a:srgbClr val="7030A0"/>
                </a:solidFill>
                <a:latin typeface="Franklin Gothic Medium"/>
                <a:cs typeface="Franklin Gothic Medium"/>
              </a:rPr>
              <a:t>8’s and 3’s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2040" y="3761411"/>
            <a:ext cx="25755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8 = 35 – 1 * 27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 = 27 – 3 *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=  8  </a:t>
            </a:r>
            <a:r>
              <a:rPr lang="da-DK" sz="1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*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5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6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864304" y="4198189"/>
            <a:ext cx="2439861" cy="462382"/>
          </a:xfrm>
          <a:prstGeom prst="rect">
            <a:avLst/>
          </a:prstGeom>
          <a:ln w="3810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3 (Backward Substitute Equations):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121920" y="1030800"/>
                <a:ext cx="8564880" cy="5140800"/>
              </a:xfrm>
              <a:blipFill rotWithShape="0">
                <a:blip r:embed="rId5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97356" y="2340515"/>
            <a:ext cx="482536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  <a:p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     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=  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3 – 1 * (8 – 2 * 3)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– 8 + 2 * 3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3</a:t>
            </a:r>
          </a:p>
          <a:p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(27 – 3 * 8)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(–1) * 8 + 3 * 27 + (–9) * 8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+ (–10) * 8</a:t>
            </a:r>
          </a:p>
          <a:p>
            <a:endParaRPr lang="en-US" sz="2400" dirty="0">
              <a:solidFill>
                <a:schemeClr val="bg1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+ (–10) * (35 – 1 * 27)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 + (–10) * 35 + 10 * 27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13 * 27 + (–10) * 35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16687" y="4198189"/>
            <a:ext cx="3647784" cy="0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77753" y="3828857"/>
            <a:ext cx="138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Franklin Gothic Medium"/>
                <a:cs typeface="Franklin Gothic Medium"/>
              </a:rPr>
              <a:t>Plug in for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4304" y="4198189"/>
            <a:ext cx="2439861" cy="462382"/>
          </a:xfrm>
          <a:prstGeom prst="rect">
            <a:avLst/>
          </a:prstGeom>
          <a:ln w="3810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82040" y="3761411"/>
            <a:ext cx="25755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8 = 35 – 1 * 27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 = 27 – 3 *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=  8  </a:t>
            </a:r>
            <a:r>
              <a:rPr lang="da-DK" sz="1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*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5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6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317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3 (Backward Substitute Equations):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121920" y="1030800"/>
                <a:ext cx="8564880" cy="5140800"/>
              </a:xfrm>
              <a:blipFill rotWithShape="0">
                <a:blip r:embed="rId5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97356" y="2340515"/>
            <a:ext cx="482536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  <a:p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     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=  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3 – 1 * (8 – 2 * 3)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– 8 + 2 * 3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3</a:t>
            </a:r>
          </a:p>
          <a:p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(27 – 3 * 8)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27 + (–9) * 8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* 27  + (–10) * 8</a:t>
            </a:r>
          </a:p>
          <a:p>
            <a:endParaRPr lang="en-US" sz="2400" dirty="0">
              <a:solidFill>
                <a:schemeClr val="bg1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+ (–10) * (35 – 1 * 27)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 + (–10) * 35 + 10 * 27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13 * 27 + (–10) * 35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2040" y="3761411"/>
            <a:ext cx="25755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8 = 35 – 1 * 27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 = 27 – 3 *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=  8  </a:t>
            </a:r>
            <a:r>
              <a:rPr lang="da-DK" sz="1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*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5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6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508958" y="4915942"/>
            <a:ext cx="17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Franklin Gothic Medium"/>
                <a:cs typeface="Franklin Gothic Medium"/>
              </a:rPr>
              <a:t>Re-arrange into</a:t>
            </a:r>
          </a:p>
          <a:p>
            <a:pPr algn="ctr"/>
            <a:r>
              <a:rPr lang="en-US" dirty="0">
                <a:solidFill>
                  <a:srgbClr val="7030A0"/>
                </a:solidFill>
                <a:latin typeface="Franklin Gothic Medium"/>
                <a:cs typeface="Franklin Gothic Medium"/>
              </a:rPr>
              <a:t>27’s and 8’s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4410" y="3789533"/>
            <a:ext cx="2439861" cy="462382"/>
          </a:xfrm>
          <a:prstGeom prst="rect">
            <a:avLst/>
          </a:prstGeom>
          <a:ln w="3810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3 (Backward Substitute Equations):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121920" y="1030800"/>
                <a:ext cx="8564880" cy="5140800"/>
              </a:xfrm>
              <a:blipFill rotWithShape="0">
                <a:blip r:embed="rId5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97356" y="2340515"/>
            <a:ext cx="482536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  <a:p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     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=  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3 – 1 * (8 – 2 * 3)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– 8 + 2 * 3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3</a:t>
            </a:r>
          </a:p>
          <a:p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(27 – 3 * 8)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27 + (–9) * 8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* 27  + (–10) * 8</a:t>
            </a:r>
          </a:p>
          <a:p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* 27  + (–10) * (35 – 1 * 27)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3 * 27   + (–10) * 35 + 10 * 27</a:t>
            </a:r>
          </a:p>
          <a:p>
            <a:r>
              <a:rPr lang="en-US" sz="2400" dirty="0">
                <a:solidFill>
                  <a:schemeClr val="bg1"/>
                </a:solidFill>
                <a:latin typeface="Cambria Math" charset="0"/>
                <a:ea typeface="Cambria Math" charset="0"/>
                <a:cs typeface="Cambria Math" charset="0"/>
              </a:rPr>
              <a:t>    =   13 * 27 + (–10) * 35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94271" y="4251915"/>
            <a:ext cx="4125237" cy="1372271"/>
          </a:xfrm>
          <a:prstGeom prst="straightConnector1">
            <a:avLst/>
          </a:prstGeom>
          <a:ln w="50800">
            <a:solidFill>
              <a:srgbClr val="0070C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54410" y="3789533"/>
            <a:ext cx="2439861" cy="462382"/>
          </a:xfrm>
          <a:prstGeom prst="rect">
            <a:avLst/>
          </a:prstGeom>
          <a:ln w="38100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82040" y="3761411"/>
            <a:ext cx="25755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8 = 35 – 1 * 27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 = 27 – 3 *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=  8  </a:t>
            </a:r>
            <a:r>
              <a:rPr lang="da-DK" sz="1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*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5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6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458186" y="3896135"/>
            <a:ext cx="138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Franklin Gothic Medium"/>
                <a:cs typeface="Franklin Gothic Medium"/>
              </a:rPr>
              <a:t>Plug in for 8</a:t>
            </a:r>
          </a:p>
        </p:txBody>
      </p:sp>
    </p:spTree>
    <p:extLst>
      <p:ext uri="{BB962C8B-B14F-4D97-AF65-F5344CB8AC3E}">
        <p14:creationId xmlns:p14="http://schemas.microsoft.com/office/powerpoint/2010/main" val="487092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Extended Euclidean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21920" y="1030800"/>
                <a:ext cx="8564880" cy="5140800"/>
              </a:xfrm>
            </p:spPr>
            <p:txBody>
              <a:bodyPr/>
              <a:lstStyle/>
              <a:p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Can use Euclid’s Algorithm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Arial" pitchFamily="34" charset="0"/>
                  </a:rPr>
                  <a:t>such that</a:t>
                </a:r>
              </a:p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/>
                            <a:cs typeface="Arial" pitchFamily="34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𝑠𝑎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/>
                        <a:cs typeface="Arial" pitchFamily="34" charset="0"/>
                      </a:rPr>
                      <m:t>𝑡𝑏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  <a:latin typeface="Franklin Gothic Medium" panose="020B0603020102020204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Step 3 (Backward Substitute Equations):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</a:endParaRPr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21920" y="1030800"/>
                <a:ext cx="8564880" cy="5140800"/>
              </a:xfrm>
              <a:blipFill rotWithShape="0">
                <a:blip r:embed="rId6"/>
                <a:stretch>
                  <a:fillRect l="-1068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97356" y="2340515"/>
            <a:ext cx="48253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  <a:p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     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=  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3 – 1 * (8 – 2 * 3)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– 8 + 2 * 3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3</a:t>
            </a:r>
          </a:p>
          <a:p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(27 – 3 * 8)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(–1) * 8 + 3 * 27 + (–9) * 8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* 27  + (–10) * 8</a:t>
            </a:r>
          </a:p>
          <a:p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* 27  + (–10) * (35 – 1 * 27)</a:t>
            </a:r>
          </a:p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3 * 27   + (–10) * 35 + 10 * 27</a:t>
            </a:r>
          </a:p>
          <a:p>
            <a:pPr lvl="0"/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   =   </a:t>
            </a:r>
            <a:r>
              <a:rPr lang="en-US" sz="2400" dirty="0">
                <a:solidFill>
                  <a:prstClr val="black"/>
                </a:solidFill>
                <a:latin typeface="Cambria Math" charset="0"/>
                <a:ea typeface="Cambria Math" charset="0"/>
                <a:cs typeface="Cambria Math" charset="0"/>
              </a:rPr>
              <a:t>(–10) * 35  + 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13 * 27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42484" y="6021638"/>
            <a:ext cx="171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Franklin Gothic Medium"/>
                <a:cs typeface="Franklin Gothic Medium"/>
              </a:rPr>
              <a:t>Re-arrange into</a:t>
            </a:r>
          </a:p>
          <a:p>
            <a:pPr algn="ctr"/>
            <a:r>
              <a:rPr lang="en-US" dirty="0">
                <a:solidFill>
                  <a:srgbClr val="7030A0"/>
                </a:solidFill>
                <a:latin typeface="Franklin Gothic Medium"/>
                <a:cs typeface="Franklin Gothic Medium"/>
              </a:rPr>
              <a:t>35’s and 27’s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2040" y="3761411"/>
            <a:ext cx="25755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8 = 35 – 1 * 27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3 = 27 – 3 * 8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=  8  </a:t>
            </a:r>
            <a:r>
              <a:rPr lang="da-DK" sz="10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</a:t>
            </a:r>
            <a:r>
              <a:rPr lang="da-DK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2 * 3</a:t>
            </a:r>
          </a:p>
          <a:p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1 =  3  </a:t>
            </a:r>
            <a:r>
              <a:rPr lang="da-DK" sz="5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da-DK" sz="2600" dirty="0">
                <a:latin typeface="Cambria Math" charset="0"/>
                <a:ea typeface="Cambria Math" charset="0"/>
                <a:cs typeface="Cambria Math" charset="0"/>
              </a:rPr>
              <a:t>–  1 *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=35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=27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32947"/>
                <a:ext cx="3454535" cy="461665"/>
              </a:xfrm>
              <a:prstGeom prst="rect">
                <a:avLst/>
              </a:prstGeom>
              <a:blipFill>
                <a:blip r:embed="rId7"/>
                <a:stretch>
                  <a:fillRect l="-264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4972833" y="1903956"/>
            <a:ext cx="493774" cy="45093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574083" y="1903956"/>
            <a:ext cx="1690293" cy="45093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833" y="5794511"/>
            <a:ext cx="2345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Franklin Gothic Medium"/>
                <a:cs typeface="Franklin Gothic Medium"/>
              </a:rPr>
              <a:t>Optional Check:</a:t>
            </a:r>
          </a:p>
          <a:p>
            <a:pPr lvl="0"/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  (–10) * 35 = –350 </a:t>
            </a:r>
          </a:p>
          <a:p>
            <a:pPr lvl="0"/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       13 * 27  =   351</a:t>
            </a:r>
          </a:p>
        </p:txBody>
      </p:sp>
    </p:spTree>
    <p:extLst>
      <p:ext uri="{BB962C8B-B14F-4D97-AF65-F5344CB8AC3E}">
        <p14:creationId xmlns:p14="http://schemas.microsoft.com/office/powerpoint/2010/main" val="46481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Franklin Gothic Medium" panose="020B0603020102020204" pitchFamily="34" charset="0"/>
                  </a:rPr>
                  <a:t>Finding multiplicative inverse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mod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endParaRPr lang="en-US" dirty="0"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2048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52" t="-12245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44160"/>
                <a:ext cx="8596489" cy="526373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Font typeface="Arial" charset="0"/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Suppose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0" indent="0">
                  <a:buFont typeface="Arial" charset="0"/>
                  <a:buNone/>
                </a:pPr>
                <a:endParaRPr lang="en-US" sz="1100" dirty="0"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By </a:t>
                </a:r>
                <a:r>
                  <a:rPr lang="en-US" sz="2800" dirty="0" err="1">
                    <a:latin typeface="Franklin Gothic Medium" panose="020B0603020102020204" pitchFamily="34" charset="0"/>
                  </a:rPr>
                  <a:t>Bézout’s</a:t>
                </a:r>
                <a:r>
                  <a:rPr lang="en-US" sz="2800" dirty="0">
                    <a:latin typeface="Franklin Gothic Medium" panose="020B0603020102020204" pitchFamily="34" charset="0"/>
                  </a:rPr>
                  <a:t> Theorem, there exist integers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sz="2800" b="0" dirty="0">
                  <a:solidFill>
                    <a:srgbClr val="0070C0"/>
                  </a:solidFill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𝑠𝑎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𝑡𝑚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800" b="0" i="1" smtClean="0">
                        <a:latin typeface="Cambria Math"/>
                      </a:rPr>
                      <m:t>.</m:t>
                    </m:r>
                  </m:oMath>
                </a14:m>
                <a:endParaRPr lang="en-US" sz="2800" b="0" dirty="0"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endParaRPr lang="en-US" sz="1400" dirty="0"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r>
                  <a:rPr lang="en-US" sz="2800" b="0" dirty="0"/>
                  <a:t>Therefore</a:t>
                </a:r>
                <a:r>
                  <a:rPr lang="en-US" sz="28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𝑠𝑎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≡1 (</m:t>
                    </m:r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800" dirty="0"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endParaRPr lang="en-US" sz="1000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The multiplicative inverse</a:t>
                </a:r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800" dirty="0">
                    <a:latin typeface="Franklin Gothic Medium" panose="020B0603020102020204" pitchFamily="34" charset="0"/>
                  </a:rPr>
                  <a:t>of</a:t>
                </a:r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800" dirty="0">
                    <a:latin typeface="Franklin Gothic Medium" panose="020B0603020102020204" pitchFamily="34" charset="0"/>
                  </a:rPr>
                  <a:t>modulo</a:t>
                </a:r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800" dirty="0">
                    <a:latin typeface="Franklin Gothic Medium" panose="020B0603020102020204" pitchFamily="34" charset="0"/>
                  </a:rPr>
                  <a:t>must also satisfy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800" dirty="0">
                    <a:latin typeface="Franklin Gothic Medium" panose="020B0603020102020204" pitchFamily="34" charset="0"/>
                  </a:rPr>
                  <a:t>so we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0" indent="0">
                  <a:buFont typeface="Arial" charset="0"/>
                  <a:buNone/>
                </a:pPr>
                <a:endParaRPr lang="en-US" sz="1600" dirty="0"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It works since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𝑏𝑎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𝑠𝑎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≡1 (</m:t>
                    </m:r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endParaRPr lang="en-US" sz="2800" dirty="0"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endParaRPr lang="en-US" sz="1600" dirty="0">
                  <a:latin typeface="Franklin Gothic Medium" panose="020B0603020102020204" pitchFamily="34" charset="0"/>
                </a:endParaRPr>
              </a:p>
              <a:p>
                <a:pPr marL="0" indent="0">
                  <a:buFont typeface="Arial" charset="0"/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So… we can compute multiplicative inverses with the extended Euclidean algorithm.</a:t>
                </a:r>
              </a:p>
            </p:txBody>
          </p:sp>
        </mc:Choice>
        <mc:Fallback>
          <p:sp>
            <p:nvSpPr>
              <p:cNvPr id="204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44160"/>
                <a:ext cx="8596489" cy="5263732"/>
              </a:xfrm>
              <a:blipFill>
                <a:blip r:embed="rId4"/>
                <a:stretch>
                  <a:fillRect l="-1418" t="-1852"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48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Euclid’s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91067" y="1199004"/>
                <a:ext cx="8229600" cy="55030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There are an infinite number of primes.</a:t>
                </a:r>
                <a:endParaRPr lang="en-US" sz="2800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Proof by contradiction: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Suppose that there are only a finite number of primes and call the full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Define the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∙… 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and let 		  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. (Note that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&gt;</m:t>
                    </m:r>
                    <m:r>
                      <a:rPr lang="en-US" sz="2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.)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Case 1: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is prime: 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is a prime different from all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bg1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since it is bigger than all of them.</a:t>
                </a:r>
                <a:endParaRPr lang="en-US" sz="1300" baseline="-25000" dirty="0">
                  <a:solidFill>
                    <a:schemeClr val="bg1"/>
                  </a:solidFill>
                  <a:latin typeface="Franklin Gothic Medium" panose="020B0603020102020204" pitchFamily="34" charset="0"/>
                </a:endParaRPr>
              </a:p>
              <a:p>
                <a:pPr marL="457200" lvl="1" indent="0">
                  <a:spcBef>
                    <a:spcPts val="1200"/>
                  </a:spcBef>
                  <a:buFont typeface="Arial" charset="0"/>
                  <a:buNone/>
                </a:pPr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Case 2: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is not prime:  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has some prime factor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(which must be in the list).   Therefore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2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which means that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|1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.</a:t>
                </a:r>
              </a:p>
              <a:p>
                <a:pPr marL="457200" lvl="1" indent="0">
                  <a:spcBef>
                    <a:spcPts val="1200"/>
                  </a:spcBef>
                  <a:buFont typeface="Arial" charset="0"/>
                  <a:buNone/>
                </a:pPr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Both cases are contradictions,</a:t>
                </a:r>
                <a:b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</a:br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so the assumption is false (proof by cases).</a:t>
                </a:r>
              </a:p>
            </p:txBody>
          </p:sp>
        </mc:Choice>
        <mc:Fallback xmlns="">
          <p:sp>
            <p:nvSpPr>
              <p:cNvPr id="71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491067" y="1199004"/>
                <a:ext cx="8229600" cy="5503010"/>
              </a:xfrm>
              <a:blipFill>
                <a:blip r:embed="rId6"/>
                <a:stretch>
                  <a:fillRect l="-1556" t="-1885" r="-2148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735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Euclid’s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91067" y="1199004"/>
                <a:ext cx="8229600" cy="55030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There are an infinite number of primes.</a:t>
                </a:r>
                <a:endParaRPr lang="en-US" sz="2800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Proof by contradiction: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Suppose that there are only a finite number of primes and call the full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Define the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∙… 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and let 		  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 (Note that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&gt;</m:t>
                    </m:r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.)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Case 1: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is prime: 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is a prime different from all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chemeClr val="bg1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since it is bigger than all of them.</a:t>
                </a:r>
                <a:endParaRPr lang="en-US" sz="1300" baseline="-25000" dirty="0">
                  <a:solidFill>
                    <a:schemeClr val="bg1"/>
                  </a:solidFill>
                  <a:latin typeface="Franklin Gothic Medium" panose="020B0603020102020204" pitchFamily="34" charset="0"/>
                </a:endParaRPr>
              </a:p>
              <a:p>
                <a:pPr marL="457200" lvl="1" indent="0">
                  <a:spcBef>
                    <a:spcPts val="1200"/>
                  </a:spcBef>
                  <a:buFont typeface="Arial" charset="0"/>
                  <a:buNone/>
                </a:pPr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Case 2: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is not prime:  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has some prime factor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(which must be in the list).   Therefore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so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2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which means that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|1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.</a:t>
                </a:r>
              </a:p>
              <a:p>
                <a:pPr marL="457200" lvl="1" indent="0">
                  <a:spcBef>
                    <a:spcPts val="1200"/>
                  </a:spcBef>
                  <a:buFont typeface="Arial" charset="0"/>
                  <a:buNone/>
                </a:pPr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Both cases are contradictions,</a:t>
                </a:r>
                <a:b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</a:br>
                <a:r>
                  <a:rPr lang="en-US" sz="26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so the assumption is false (proof by cases).</a:t>
                </a:r>
              </a:p>
            </p:txBody>
          </p:sp>
        </mc:Choice>
        <mc:Fallback xmlns="">
          <p:sp>
            <p:nvSpPr>
              <p:cNvPr id="71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491067" y="1199004"/>
                <a:ext cx="8229600" cy="5503010"/>
              </a:xfrm>
              <a:blipFill>
                <a:blip r:embed="rId6"/>
                <a:stretch>
                  <a:fillRect l="-1556" t="-1885" r="-2148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090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Euclid’s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91067" y="1199004"/>
                <a:ext cx="8229600" cy="55030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There are an infinite number of primes.</a:t>
                </a:r>
                <a:endParaRPr lang="en-US" sz="2800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Proof by contradiction: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Suppose that there are only a finite number of primes and call the full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Define the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∙… 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and let 		  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 (Note that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&gt;</m:t>
                    </m:r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.)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Case 1: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is prime: 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is a prime different from all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rgbClr val="C00000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since it is bigger than all of them.</a:t>
                </a:r>
                <a:endParaRPr lang="en-US" sz="1300" baseline="-25000" dirty="0">
                  <a:latin typeface="Franklin Gothic Medium" panose="020B0603020102020204" pitchFamily="34" charset="0"/>
                </a:endParaRPr>
              </a:p>
              <a:p>
                <a:pPr marL="457200" lvl="1" indent="0">
                  <a:spcBef>
                    <a:spcPts val="1200"/>
                  </a:spcBef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Case 2: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is not prime:  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has some prime factor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(which must be in the list).   Therefore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600" dirty="0">
                    <a:latin typeface="Franklin Gothic Medium" panose="020B06030201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600" dirty="0">
                    <a:latin typeface="Franklin Gothic Medium" panose="020B0603020102020204" pitchFamily="34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which means that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|1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457200" lvl="1" indent="0">
                  <a:spcBef>
                    <a:spcPts val="1200"/>
                  </a:spcBef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Both cases are contradictions,</a:t>
                </a:r>
                <a:br>
                  <a:rPr lang="en-US" sz="2600" dirty="0">
                    <a:latin typeface="Franklin Gothic Medium" panose="020B0603020102020204" pitchFamily="34" charset="0"/>
                  </a:rPr>
                </a:br>
                <a:r>
                  <a:rPr lang="en-US" sz="2600" dirty="0">
                    <a:latin typeface="Franklin Gothic Medium" panose="020B0603020102020204" pitchFamily="34" charset="0"/>
                  </a:rPr>
                  <a:t>so the assumption is false (proof by cases).</a:t>
                </a:r>
              </a:p>
            </p:txBody>
          </p:sp>
        </mc:Choice>
        <mc:Fallback xmlns="">
          <p:sp>
            <p:nvSpPr>
              <p:cNvPr id="71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491067" y="1199004"/>
                <a:ext cx="8229600" cy="5503010"/>
              </a:xfrm>
              <a:blipFill>
                <a:blip r:embed="rId6"/>
                <a:stretch>
                  <a:fillRect l="-1541" t="-1609" r="-1079" b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37555" y="6278639"/>
            <a:ext cx="143934" cy="1777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647033-0F4A-3243-B96E-BE3919EF0B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itchFamily="18" charset="0"/>
                      </a:rPr>
                      <m:t>𝑛</m:t>
                    </m:r>
                  </m:oMath>
                </a14:m>
                <a:r>
                  <a:rPr lang="en-US" dirty="0"/>
                  <a:t>-bit Unsigned Integer Representation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647033-0F4A-3243-B96E-BE3919EF0B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C09FE-56F8-0F41-A55E-1444C6BCE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160"/>
                <a:ext cx="8229600" cy="2184840"/>
              </a:xfrm>
            </p:spPr>
            <p:txBody>
              <a:bodyPr/>
              <a:lstStyle/>
              <a:p>
                <a:r>
                  <a:rPr lang="en-US" sz="3000" dirty="0">
                    <a:latin typeface="Calibri" charset="0"/>
                  </a:rPr>
                  <a:t>Largest representable number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r>
                  <a:rPr lang="en-US" sz="2800" dirty="0">
                    <a:latin typeface="Calibri" charset="0"/>
                  </a:rPr>
                  <a:t>		      2</a:t>
                </a:r>
                <a:r>
                  <a:rPr lang="en-US" sz="2800" baseline="30000" dirty="0">
                    <a:latin typeface="Calibri" charset="0"/>
                  </a:rPr>
                  <a:t>n	</a:t>
                </a:r>
                <a:r>
                  <a:rPr lang="en-US" sz="2800" dirty="0">
                    <a:latin typeface="Calibri" charset="0"/>
                  </a:rPr>
                  <a:t>= 100…000			(n+1 bits)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Calibri" charset="0"/>
                  </a:rPr>
                  <a:t>		2</a:t>
                </a:r>
                <a:r>
                  <a:rPr lang="en-US" sz="2800" baseline="30000" dirty="0">
                    <a:latin typeface="Calibri" charset="0"/>
                  </a:rPr>
                  <a:t>n</a:t>
                </a:r>
                <a:r>
                  <a:rPr lang="en-US" sz="2800" dirty="0">
                    <a:latin typeface="Calibri" charset="0"/>
                  </a:rPr>
                  <a:t> – 1	=   11…111			(n bits)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C09FE-56F8-0F41-A55E-1444C6BCE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160"/>
                <a:ext cx="8229600" cy="2184840"/>
              </a:xfrm>
              <a:blipFill>
                <a:blip r:embed="rId3"/>
                <a:stretch>
                  <a:fillRect l="-1698" t="-2874" b="-4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1B8C52-CF9C-D747-980C-AACF28D3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43" y="4165767"/>
            <a:ext cx="6480313" cy="125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31C1-FFA9-1A45-9262-0C71DB2F6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278" y="5613840"/>
            <a:ext cx="3942522" cy="959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77252-DA77-F045-A49C-82DCBB04824B}"/>
              </a:ext>
            </a:extLst>
          </p:cNvPr>
          <p:cNvSpPr txBox="1"/>
          <p:nvPr/>
        </p:nvSpPr>
        <p:spPr>
          <a:xfrm>
            <a:off x="1331843" y="5503238"/>
            <a:ext cx="2972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32 bits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1 = $0.0001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$429,496.7295 max</a:t>
            </a:r>
          </a:p>
        </p:txBody>
      </p:sp>
    </p:spTree>
    <p:extLst>
      <p:ext uri="{BB962C8B-B14F-4D97-AF65-F5344CB8AC3E}">
        <p14:creationId xmlns:p14="http://schemas.microsoft.com/office/powerpoint/2010/main" val="234361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Sign-Magnitude Integer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6" name="TextBox 5"/>
              <p:cNvSpPr txBox="1">
                <a:spLocks noChangeArrowheads="1"/>
              </p:cNvSpPr>
              <p:nvPr/>
            </p:nvSpPr>
            <p:spPr bwMode="auto">
              <a:xfrm>
                <a:off x="685800" y="1315156"/>
                <a:ext cx="7315200" cy="4893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-bit signed integers</a:t>
                </a:r>
              </a:p>
              <a:p>
                <a:pPr eaLnBrk="1" hangingPunct="1"/>
                <a:r>
                  <a:rPr lang="en-US" sz="2400" dirty="0"/>
                  <a:t>Suppose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eaLnBrk="1" hangingPunct="1"/>
                <a:r>
                  <a:rPr lang="en-US" sz="2400" dirty="0"/>
                  <a:t>First bit as the sign,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bits for the value</a:t>
                </a:r>
              </a:p>
              <a:p>
                <a:pPr eaLnBrk="1" hangingPunct="1"/>
                <a:endParaRPr lang="en-US" sz="2000" dirty="0"/>
              </a:p>
              <a:p>
                <a:pPr eaLnBrk="1" hangingPunct="1"/>
                <a:r>
                  <a:rPr lang="en-US" sz="2400" dirty="0"/>
                  <a:t>99 = 64 + 32 + 2 + 1</a:t>
                </a:r>
              </a:p>
              <a:p>
                <a:pPr eaLnBrk="1" hangingPunct="1"/>
                <a:r>
                  <a:rPr lang="en-US" sz="2400" dirty="0"/>
                  <a:t>18 = 16 + 2</a:t>
                </a:r>
              </a:p>
              <a:p>
                <a:pPr eaLnBrk="1" hangingPunct="1"/>
                <a:endParaRPr lang="en-US" sz="2400" dirty="0"/>
              </a:p>
              <a:p>
                <a:pPr eaLnBrk="1" hangingPunct="1"/>
                <a:r>
                  <a:rPr lang="en-US" sz="2400" dirty="0"/>
                  <a:t>For n = 8:</a:t>
                </a:r>
              </a:p>
              <a:p>
                <a:pPr eaLnBrk="1" hangingPunct="1"/>
                <a:r>
                  <a:rPr lang="en-US" sz="2400" dirty="0"/>
                  <a:t>   99:    </a:t>
                </a:r>
                <a:r>
                  <a:rPr lang="en-US" sz="1100" dirty="0"/>
                  <a:t> </a:t>
                </a:r>
                <a:r>
                  <a:rPr lang="en-US" sz="2400" dirty="0"/>
                  <a:t>0110 </a:t>
                </a:r>
                <a:r>
                  <a:rPr lang="en-US" dirty="0"/>
                  <a:t> </a:t>
                </a:r>
                <a:r>
                  <a:rPr lang="en-US" sz="2400" dirty="0"/>
                  <a:t>0011</a:t>
                </a:r>
              </a:p>
              <a:p>
                <a:pPr eaLnBrk="1" hangingPunct="1"/>
                <a:r>
                  <a:rPr lang="en-US" sz="2400" dirty="0"/>
                  <a:t>   -18:   1001  0010</a:t>
                </a:r>
              </a:p>
              <a:p>
                <a:pPr eaLnBrk="1" hangingPunct="1"/>
                <a:endParaRPr lang="en-US" sz="2400" dirty="0"/>
              </a:p>
              <a:p>
                <a:pPr eaLnBrk="1" hangingPunct="1"/>
                <a:endParaRPr lang="en-US" sz="2400" dirty="0"/>
              </a:p>
              <a:p>
                <a:pPr eaLnBrk="1" hangingPunct="1"/>
                <a:r>
                  <a:rPr lang="en-US" sz="2400" b="1" dirty="0"/>
                  <a:t>Problem</a:t>
                </a:r>
                <a:r>
                  <a:rPr lang="en-US" sz="2400" dirty="0"/>
                  <a:t>: this has both +0 and -0 (annoying)</a:t>
                </a:r>
              </a:p>
            </p:txBody>
          </p:sp>
        </mc:Choice>
        <mc:Fallback xmlns="">
          <p:sp>
            <p:nvSpPr>
              <p:cNvPr id="1024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315156"/>
                <a:ext cx="7315200" cy="4893647"/>
              </a:xfrm>
              <a:prstGeom prst="rect">
                <a:avLst/>
              </a:prstGeom>
              <a:blipFill>
                <a:blip r:embed="rId3"/>
                <a:stretch>
                  <a:fillRect l="-1386" t="-1034" b="-155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7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Two’s Complement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TextBox 5"/>
              <p:cNvSpPr txBox="1">
                <a:spLocks noChangeArrowheads="1"/>
              </p:cNvSpPr>
              <p:nvPr/>
            </p:nvSpPr>
            <p:spPr bwMode="auto">
              <a:xfrm>
                <a:off x="544688" y="1174749"/>
                <a:ext cx="8142112" cy="2092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/>
                  <a:t>                    </a:t>
                </a:r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&lt;0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eaLnBrk="1" hangingPunct="1"/>
                <a:r>
                  <a:rPr lang="en-US" sz="2200" dirty="0"/>
                  <a:t>	result is in the 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eaLnBrk="1" hangingPunct="1"/>
                <a:endParaRPr lang="en-US" sz="2000" dirty="0"/>
              </a:p>
            </p:txBody>
          </p:sp>
        </mc:Choice>
        <mc:Fallback xmlns="">
          <p:sp>
            <p:nvSpPr>
              <p:cNvPr id="1127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88" y="1174749"/>
                <a:ext cx="8142112" cy="2092881"/>
              </a:xfrm>
              <a:prstGeom prst="rect">
                <a:avLst/>
              </a:prstGeom>
              <a:blipFill>
                <a:blip r:embed="rId3"/>
                <a:stretch>
                  <a:fillRect l="-935" t="-180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ame 1">
            <a:extLst>
              <a:ext uri="{FF2B5EF4-FFF2-40B4-BE49-F238E27FC236}">
                <a16:creationId xmlns:a16="http://schemas.microsoft.com/office/drawing/2014/main" id="{CF2DF6DA-E08C-8F4F-8D7E-27A666E343C9}"/>
              </a:ext>
            </a:extLst>
          </p:cNvPr>
          <p:cNvSpPr/>
          <p:nvPr/>
        </p:nvSpPr>
        <p:spPr>
          <a:xfrm>
            <a:off x="660333" y="3421026"/>
            <a:ext cx="2481943" cy="457200"/>
          </a:xfrm>
          <a:prstGeom prst="frame">
            <a:avLst>
              <a:gd name="adj1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EB8DF5B1-757B-BC49-BC4A-5429CFF44E6F}"/>
              </a:ext>
            </a:extLst>
          </p:cNvPr>
          <p:cNvSpPr/>
          <p:nvPr/>
        </p:nvSpPr>
        <p:spPr>
          <a:xfrm>
            <a:off x="3142276" y="3421026"/>
            <a:ext cx="2481943" cy="457200"/>
          </a:xfrm>
          <a:prstGeom prst="frame">
            <a:avLst>
              <a:gd name="adj1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9793D1-8D18-CF4F-A3A4-79521248AF42}"/>
                  </a:ext>
                </a:extLst>
              </p:cNvPr>
              <p:cNvSpPr txBox="1"/>
              <p:nvPr/>
            </p:nvSpPr>
            <p:spPr>
              <a:xfrm>
                <a:off x="5624219" y="3908507"/>
                <a:ext cx="7723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9793D1-8D18-CF4F-A3A4-79521248A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219" y="3908507"/>
                <a:ext cx="77239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86834-29CD-8D49-BB4A-4F878C619E93}"/>
                  </a:ext>
                </a:extLst>
              </p:cNvPr>
              <p:cNvSpPr txBox="1"/>
              <p:nvPr/>
            </p:nvSpPr>
            <p:spPr>
              <a:xfrm>
                <a:off x="3129915" y="3908507"/>
                <a:ext cx="391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86834-29CD-8D49-BB4A-4F878C619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915" y="3908507"/>
                <a:ext cx="39145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307B1-8FEF-EC4D-8A14-56FA404482E9}"/>
                  </a:ext>
                </a:extLst>
              </p:cNvPr>
              <p:cNvSpPr txBox="1"/>
              <p:nvPr/>
            </p:nvSpPr>
            <p:spPr>
              <a:xfrm>
                <a:off x="2602206" y="3908507"/>
                <a:ext cx="583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307B1-8FEF-EC4D-8A14-56FA4044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206" y="3908507"/>
                <a:ext cx="58381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B6BCDA-7C4F-A848-B4F7-AC527A5FB876}"/>
                  </a:ext>
                </a:extLst>
              </p:cNvPr>
              <p:cNvSpPr txBox="1"/>
              <p:nvPr/>
            </p:nvSpPr>
            <p:spPr>
              <a:xfrm>
                <a:off x="544688" y="3930865"/>
                <a:ext cx="9647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B6BCDA-7C4F-A848-B4F7-AC527A5FB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8" y="3930865"/>
                <a:ext cx="96475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ame 12">
            <a:extLst>
              <a:ext uri="{FF2B5EF4-FFF2-40B4-BE49-F238E27FC236}">
                <a16:creationId xmlns:a16="http://schemas.microsoft.com/office/drawing/2014/main" id="{26A553FA-AE59-394C-9490-49C056E3D086}"/>
              </a:ext>
            </a:extLst>
          </p:cNvPr>
          <p:cNvSpPr/>
          <p:nvPr/>
        </p:nvSpPr>
        <p:spPr>
          <a:xfrm>
            <a:off x="5624219" y="3429000"/>
            <a:ext cx="2481943" cy="457200"/>
          </a:xfrm>
          <a:prstGeom prst="frame">
            <a:avLst>
              <a:gd name="adj1" fmla="val 0"/>
            </a:avLst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2A8926-EC86-8844-BA9D-4911A9C2E21B}"/>
                  </a:ext>
                </a:extLst>
              </p:cNvPr>
              <p:cNvSpPr txBox="1"/>
              <p:nvPr/>
            </p:nvSpPr>
            <p:spPr>
              <a:xfrm>
                <a:off x="8106162" y="3930865"/>
                <a:ext cx="5271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2A8926-EC86-8844-BA9D-4911A9C2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162" y="3930865"/>
                <a:ext cx="52713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F3C0FBF-CFE2-3248-8516-9D69E43ABC65}"/>
              </a:ext>
            </a:extLst>
          </p:cNvPr>
          <p:cNvCxnSpPr>
            <a:cxnSpLocks/>
          </p:cNvCxnSpPr>
          <p:nvPr/>
        </p:nvCxnSpPr>
        <p:spPr>
          <a:xfrm>
            <a:off x="1901304" y="3900584"/>
            <a:ext cx="5152639" cy="736730"/>
          </a:xfrm>
          <a:prstGeom prst="bentConnector3">
            <a:avLst>
              <a:gd name="adj1" fmla="val 247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3949DC-5E5E-BD4E-8666-ACD1DBEB0BF9}"/>
              </a:ext>
            </a:extLst>
          </p:cNvPr>
          <p:cNvCxnSpPr/>
          <p:nvPr/>
        </p:nvCxnSpPr>
        <p:spPr>
          <a:xfrm flipV="1">
            <a:off x="7053943" y="3930865"/>
            <a:ext cx="0" cy="704088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FC2219-E441-1E41-833B-3DAE4230FB00}"/>
                  </a:ext>
                </a:extLst>
              </p:cNvPr>
              <p:cNvSpPr txBox="1"/>
              <p:nvPr/>
            </p:nvSpPr>
            <p:spPr>
              <a:xfrm>
                <a:off x="4066003" y="4659672"/>
                <a:ext cx="8232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FC2219-E441-1E41-833B-3DAE4230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003" y="4659672"/>
                <a:ext cx="82323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76BFA1F-6284-CD42-BA56-8B5E1F09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70981"/>
              </p:ext>
            </p:extLst>
          </p:nvPr>
        </p:nvGraphicFramePr>
        <p:xfrm>
          <a:off x="114296" y="5683251"/>
          <a:ext cx="89154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0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Two’s Complement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TextBox 5"/>
              <p:cNvSpPr txBox="1">
                <a:spLocks noChangeArrowheads="1"/>
              </p:cNvSpPr>
              <p:nvPr/>
            </p:nvSpPr>
            <p:spPr bwMode="auto">
              <a:xfrm>
                <a:off x="544688" y="1174749"/>
                <a:ext cx="8142112" cy="5478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/>
                  <a:t>                    </a:t>
                </a:r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&lt;0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eaLnBrk="1" hangingPunct="1"/>
                <a:r>
                  <a:rPr lang="en-US" sz="2200" dirty="0"/>
                  <a:t>	result is in the 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eaLnBrk="1" hangingPunct="1"/>
                <a:r>
                  <a:rPr lang="en-US" sz="2000" dirty="0"/>
                  <a:t> </a:t>
                </a:r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r>
                  <a:rPr lang="en-US" sz="2000" dirty="0"/>
                  <a:t>   99 = 64 + 32 + 2 + 1</a:t>
                </a:r>
              </a:p>
              <a:p>
                <a:pPr eaLnBrk="1" hangingPunct="1"/>
                <a:r>
                  <a:rPr lang="en-US" sz="2000" dirty="0"/>
                  <a:t>   18 = 16 + 2</a:t>
                </a:r>
              </a:p>
              <a:p>
                <a:pPr eaLnBrk="1" hangingPunct="1"/>
                <a:endParaRPr lang="en-US" sz="2000" dirty="0"/>
              </a:p>
              <a:p>
                <a:pPr eaLnBrk="1" hangingPunct="1"/>
                <a:r>
                  <a:rPr lang="en-US" sz="2000" dirty="0"/>
                  <a:t>For n = 8:</a:t>
                </a:r>
              </a:p>
              <a:p>
                <a:pPr eaLnBrk="1" hangingPunct="1"/>
                <a:r>
                  <a:rPr lang="en-US" sz="2000" dirty="0"/>
                  <a:t>    99:    0110</a:t>
                </a:r>
                <a:r>
                  <a:rPr lang="en-US" sz="1600" dirty="0"/>
                  <a:t> </a:t>
                </a:r>
                <a:r>
                  <a:rPr lang="en-US" sz="2000" dirty="0"/>
                  <a:t>0011</a:t>
                </a:r>
              </a:p>
              <a:p>
                <a:pPr eaLnBrk="1" hangingPunct="1"/>
                <a:r>
                  <a:rPr lang="en-US" sz="2000" dirty="0"/>
                  <a:t>   -18:    1110 1110			(-18 + 256 = 238)</a:t>
                </a:r>
              </a:p>
            </p:txBody>
          </p:sp>
        </mc:Choice>
        <mc:Fallback xmlns="">
          <p:sp>
            <p:nvSpPr>
              <p:cNvPr id="1127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88" y="1174749"/>
                <a:ext cx="8142112" cy="5478423"/>
              </a:xfrm>
              <a:prstGeom prst="rect">
                <a:avLst/>
              </a:prstGeom>
              <a:blipFill>
                <a:blip r:embed="rId3"/>
                <a:stretch>
                  <a:fillRect l="-935" t="-694" b="-115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5C8272-D56B-E34E-AC96-688AF8DA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683"/>
              </p:ext>
            </p:extLst>
          </p:nvPr>
        </p:nvGraphicFramePr>
        <p:xfrm>
          <a:off x="114296" y="3429000"/>
          <a:ext cx="89154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89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Two’s Complement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TextBox 5"/>
              <p:cNvSpPr txBox="1">
                <a:spLocks noChangeArrowheads="1"/>
              </p:cNvSpPr>
              <p:nvPr/>
            </p:nvSpPr>
            <p:spPr bwMode="auto">
              <a:xfrm>
                <a:off x="544688" y="1174749"/>
                <a:ext cx="8142112" cy="3631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/>
                  <a:t>                    </a:t>
                </a:r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&lt;0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eaLnBrk="1" hangingPunct="1"/>
                <a:r>
                  <a:rPr lang="en-US" sz="2200" dirty="0"/>
                  <a:t>	result is in the 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eaLnBrk="1" hangingPunct="1"/>
                <a:r>
                  <a:rPr lang="en-US" sz="2000" dirty="0"/>
                  <a:t> </a:t>
                </a:r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</p:txBody>
          </p:sp>
        </mc:Choice>
        <mc:Fallback xmlns="">
          <p:sp>
            <p:nvSpPr>
              <p:cNvPr id="1127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88" y="1174749"/>
                <a:ext cx="8142112" cy="3631763"/>
              </a:xfrm>
              <a:prstGeom prst="rect">
                <a:avLst/>
              </a:prstGeom>
              <a:blipFill>
                <a:blip r:embed="rId3"/>
                <a:stretch>
                  <a:fillRect l="-935" t="-104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00BA10-05CE-3C4F-A5B7-93D197E842A7}"/>
                  </a:ext>
                </a:extLst>
              </p:cNvPr>
              <p:cNvSpPr txBox="1"/>
              <p:nvPr/>
            </p:nvSpPr>
            <p:spPr>
              <a:xfrm>
                <a:off x="614488" y="5450339"/>
                <a:ext cx="8634351" cy="7078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000" b="1" dirty="0">
                    <a:cs typeface="Arial" charset="0"/>
                  </a:rPr>
                  <a:t>Key property: </a:t>
                </a:r>
                <a:r>
                  <a:rPr lang="en-US" sz="2000" dirty="0">
                    <a:cs typeface="Arial" charset="0"/>
                  </a:rPr>
                  <a:t>Twos complement representation of any number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</a:p>
              <a:p>
                <a:pPr eaLnBrk="1" hangingPunct="1"/>
                <a:r>
                  <a:rPr lang="en-US" sz="2000" dirty="0">
                    <a:cs typeface="Arial" charset="0"/>
                  </a:rPr>
                  <a:t>                         is equivalent 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  </m:t>
                    </m:r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1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mod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sup>
                        </m:sSup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000" dirty="0">
                    <a:cs typeface="Arial" charset="0"/>
                  </a:rPr>
                  <a:t>so arithmetic works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Arial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000" b="0" i="1" dirty="0" smtClean="0">
                        <a:latin typeface="Cambria Math" panose="02040503050406030204" pitchFamily="18" charset="0"/>
                        <a:cs typeface="Arial" charset="0"/>
                      </a:rPr>
                      <m:t>mod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sSup>
                      <m:s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𝟐</m:t>
                        </m:r>
                      </m:e>
                      <m:sup>
                        <m:r>
                          <a:rPr lang="en-US" sz="2000" b="1" i="1" dirty="0" smtClean="0">
                            <a:latin typeface="Cambria Math" panose="02040503050406030204" pitchFamily="18" charset="0"/>
                            <a:cs typeface="Arial" charset="0"/>
                          </a:rPr>
                          <m:t>𝒏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Arial" charset="0"/>
                      </a:rPr>
                      <m:t>)</m:t>
                    </m:r>
                  </m:oMath>
                </a14:m>
                <a:endParaRPr lang="en-US" sz="2000" b="1" baseline="3000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00BA10-05CE-3C4F-A5B7-93D197E84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88" y="5450339"/>
                <a:ext cx="8634351" cy="707886"/>
              </a:xfrm>
              <a:prstGeom prst="rect">
                <a:avLst/>
              </a:prstGeom>
              <a:blipFill>
                <a:blip r:embed="rId4"/>
                <a:stretch>
                  <a:fillRect l="-705" t="-2542" b="-14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1DBC78F-9D0E-2447-B800-4EE299B73EDE}"/>
              </a:ext>
            </a:extLst>
          </p:cNvPr>
          <p:cNvSpPr txBox="1"/>
          <p:nvPr/>
        </p:nvSpPr>
        <p:spPr>
          <a:xfrm>
            <a:off x="570744" y="4787426"/>
            <a:ext cx="484139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b="1" dirty="0">
                <a:cs typeface="Arial" charset="0"/>
              </a:rPr>
              <a:t>Key property: </a:t>
            </a:r>
            <a:r>
              <a:rPr lang="en-US" sz="2000" dirty="0">
                <a:cs typeface="Arial" charset="0"/>
              </a:rPr>
              <a:t>First bit is still the sign bit!</a:t>
            </a:r>
            <a:endParaRPr lang="en-US" sz="2000" b="1" baseline="30000" dirty="0">
              <a:cs typeface="Arial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95F9A3-4BFA-7945-8367-95647A958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450607"/>
              </p:ext>
            </p:extLst>
          </p:nvPr>
        </p:nvGraphicFramePr>
        <p:xfrm>
          <a:off x="114296" y="3429000"/>
          <a:ext cx="89154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6F1AC-DB18-B96D-54E9-3A4AE33FD03D}"/>
                  </a:ext>
                </a:extLst>
              </p:cNvPr>
              <p:cNvSpPr txBox="1"/>
              <p:nvPr/>
            </p:nvSpPr>
            <p:spPr>
              <a:xfrm>
                <a:off x="3286538" y="6253977"/>
                <a:ext cx="2994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Calibri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6F1AC-DB18-B96D-54E9-3A4AE33FD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38" y="6253977"/>
                <a:ext cx="2994992" cy="461665"/>
              </a:xfrm>
              <a:prstGeom prst="rect">
                <a:avLst/>
              </a:prstGeom>
              <a:blipFill>
                <a:blip r:embed="rId5"/>
                <a:stretch>
                  <a:fillRect r="-81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0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9021</TotalTime>
  <Words>5327</Words>
  <Application>Microsoft Office PowerPoint</Application>
  <PresentationFormat>On-screen Show (4:3)</PresentationFormat>
  <Paragraphs>851</Paragraphs>
  <Slides>48</Slides>
  <Notes>24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Franklin Gothic Medium</vt:lpstr>
      <vt:lpstr>Monaco</vt:lpstr>
      <vt:lpstr>Symbol</vt:lpstr>
      <vt:lpstr>Office Theme</vt:lpstr>
      <vt:lpstr>CSE 311: Foundations of Computing</vt:lpstr>
      <vt:lpstr>Last class: Modular Arithmetic: Properties</vt:lpstr>
      <vt:lpstr>Basic Applications of mod</vt:lpstr>
      <vt:lpstr>n-bit Unsigned Integer Representation</vt:lpstr>
      <vt:lpstr>n-bit Unsigned Integer Representation</vt:lpstr>
      <vt:lpstr>Sign-Magnitude Integer Representation</vt:lpstr>
      <vt:lpstr>Two’s Complement Representation</vt:lpstr>
      <vt:lpstr>Two’s Complement Representation</vt:lpstr>
      <vt:lpstr>Two’s Complement Representation</vt:lpstr>
      <vt:lpstr>Two’s Complement Representation</vt:lpstr>
      <vt:lpstr>Hashing</vt:lpstr>
      <vt:lpstr>Hashing</vt:lpstr>
      <vt:lpstr>Pseudo-Random Number Generation</vt:lpstr>
      <vt:lpstr>More Number Theory Primes and GCD</vt:lpstr>
      <vt:lpstr>Primality</vt:lpstr>
      <vt:lpstr>Fundamental Theorem of Arithmetic</vt:lpstr>
      <vt:lpstr>Algorithmic Problems</vt:lpstr>
      <vt:lpstr>Factoring</vt:lpstr>
      <vt:lpstr>PowerPoint Presentation</vt:lpstr>
      <vt:lpstr>Famous Algorithmic Problems</vt:lpstr>
      <vt:lpstr>Greatest Common Divisor</vt:lpstr>
      <vt:lpstr>GCD and Factoring</vt:lpstr>
      <vt:lpstr>Useful GCD Fact</vt:lpstr>
      <vt:lpstr>Useful GCD Fact</vt:lpstr>
      <vt:lpstr>Another simple GCD fact</vt:lpstr>
      <vt:lpstr>Euclid’s Algorithm</vt:lpstr>
      <vt:lpstr>Euclid’s Algorithm</vt:lpstr>
      <vt:lpstr>Euclid’s Algorithm</vt:lpstr>
      <vt:lpstr>Euclid’s Algorithm</vt:lpstr>
      <vt:lpstr>Division (mod m)</vt:lpstr>
      <vt:lpstr>Multiplicative inverse (mod m)</vt:lpstr>
      <vt:lpstr>Multiplicative inverse mod m</vt:lpstr>
      <vt:lpstr>Finding inverses with Euclid I: Bézout’s theorem</vt:lpstr>
      <vt:lpstr>Extended Euclidean algorithm</vt:lpstr>
      <vt:lpstr>Extended Euclidean algorithm</vt:lpstr>
      <vt:lpstr>Extended Euclidean algorithm</vt:lpstr>
      <vt:lpstr>Extended Euclidean algorithm</vt:lpstr>
      <vt:lpstr>Extended Euclidean algorithm</vt:lpstr>
      <vt:lpstr>Extended Euclidean algorithm</vt:lpstr>
      <vt:lpstr>Extended Euclidean algorithm</vt:lpstr>
      <vt:lpstr>Extended Euclidean algorithm</vt:lpstr>
      <vt:lpstr>Extended Euclidean algorithm</vt:lpstr>
      <vt:lpstr>Extended Euclidean algorithm</vt:lpstr>
      <vt:lpstr>Extended Euclidean algorithm</vt:lpstr>
      <vt:lpstr>Finding multiplicative inverse mod m</vt:lpstr>
      <vt:lpstr>Euclid’s Theorem</vt:lpstr>
      <vt:lpstr>Euclid’s Theorem</vt:lpstr>
      <vt:lpstr>Euclid’s Theorem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311 (Fall 13)</dc:title>
  <dc:creator>James;R. Lee</dc:creator>
  <cp:lastModifiedBy>beame</cp:lastModifiedBy>
  <cp:revision>516</cp:revision>
  <cp:lastPrinted>2023-04-19T01:00:11Z</cp:lastPrinted>
  <dcterms:created xsi:type="dcterms:W3CDTF">2013-01-07T07:20:47Z</dcterms:created>
  <dcterms:modified xsi:type="dcterms:W3CDTF">2023-04-19T06:08:01Z</dcterms:modified>
</cp:coreProperties>
</file>